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0"/>
  </p:notesMasterIdLst>
  <p:sldIdLst>
    <p:sldId id="1178" r:id="rId2"/>
    <p:sldId id="794" r:id="rId3"/>
    <p:sldId id="795" r:id="rId4"/>
    <p:sldId id="940" r:id="rId5"/>
    <p:sldId id="796" r:id="rId6"/>
    <p:sldId id="797" r:id="rId7"/>
    <p:sldId id="827" r:id="rId8"/>
    <p:sldId id="1176" r:id="rId9"/>
    <p:sldId id="924" r:id="rId10"/>
    <p:sldId id="647" r:id="rId11"/>
    <p:sldId id="1177" r:id="rId12"/>
    <p:sldId id="1005" r:id="rId13"/>
    <p:sldId id="1006" r:id="rId14"/>
    <p:sldId id="1003" r:id="rId15"/>
    <p:sldId id="627" r:id="rId16"/>
    <p:sldId id="996" r:id="rId17"/>
    <p:sldId id="997" r:id="rId18"/>
    <p:sldId id="995" r:id="rId19"/>
    <p:sldId id="630" r:id="rId20"/>
    <p:sldId id="998" r:id="rId21"/>
    <p:sldId id="926" r:id="rId22"/>
    <p:sldId id="650" r:id="rId23"/>
    <p:sldId id="648" r:id="rId24"/>
    <p:sldId id="653" r:id="rId25"/>
    <p:sldId id="802" r:id="rId26"/>
    <p:sldId id="655" r:id="rId27"/>
    <p:sldId id="1010" r:id="rId28"/>
    <p:sldId id="928" r:id="rId29"/>
    <p:sldId id="993" r:id="rId30"/>
    <p:sldId id="930" r:id="rId31"/>
    <p:sldId id="1153" r:id="rId32"/>
    <p:sldId id="1158" r:id="rId33"/>
    <p:sldId id="1137" r:id="rId34"/>
    <p:sldId id="633" r:id="rId35"/>
    <p:sldId id="867" r:id="rId36"/>
    <p:sldId id="999" r:id="rId37"/>
    <p:sldId id="869" r:id="rId38"/>
    <p:sldId id="994" r:id="rId39"/>
    <p:sldId id="872" r:id="rId40"/>
    <p:sldId id="634" r:id="rId41"/>
    <p:sldId id="948" r:id="rId42"/>
    <p:sldId id="949" r:id="rId43"/>
    <p:sldId id="950" r:id="rId44"/>
    <p:sldId id="955" r:id="rId45"/>
    <p:sldId id="954" r:id="rId46"/>
    <p:sldId id="956" r:id="rId47"/>
    <p:sldId id="957" r:id="rId48"/>
    <p:sldId id="958" r:id="rId49"/>
    <p:sldId id="902" r:id="rId50"/>
    <p:sldId id="903" r:id="rId51"/>
    <p:sldId id="938" r:id="rId52"/>
    <p:sldId id="985" r:id="rId53"/>
    <p:sldId id="986" r:id="rId54"/>
    <p:sldId id="987" r:id="rId55"/>
    <p:sldId id="983" r:id="rId56"/>
    <p:sldId id="904" r:id="rId57"/>
    <p:sldId id="905" r:id="rId58"/>
    <p:sldId id="991" r:id="rId59"/>
    <p:sldId id="992" r:id="rId60"/>
    <p:sldId id="917" r:id="rId61"/>
    <p:sldId id="975" r:id="rId62"/>
    <p:sldId id="973" r:id="rId63"/>
    <p:sldId id="882" r:id="rId64"/>
    <p:sldId id="967" r:id="rId65"/>
    <p:sldId id="968" r:id="rId66"/>
    <p:sldId id="639" r:id="rId67"/>
    <p:sldId id="919" r:id="rId68"/>
    <p:sldId id="920" r:id="rId6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5" autoAdjust="0"/>
    <p:restoredTop sz="81773" autoAdjust="0"/>
  </p:normalViewPr>
  <p:slideViewPr>
    <p:cSldViewPr>
      <p:cViewPr varScale="1">
        <p:scale>
          <a:sx n="70" d="100"/>
          <a:sy n="70" d="100"/>
        </p:scale>
        <p:origin x="132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3481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419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70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F5C560B-CDF1-4C0C-9882-A880D839E6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6875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5C560B-CDF1-4C0C-9882-A880D839E6C2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7762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altLang="en-US">
              <a:latin typeface="Arial" charset="0"/>
            </a:endParaRPr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182AD0-2009-43CE-80E3-259C45211A46}" type="slidenum">
              <a:rPr lang="en-US" altLang="en-US"/>
              <a:pPr/>
              <a:t>24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90791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C20611-C950-4D0C-AAFA-F531E1FD6A7F}" type="slidenum">
              <a:rPr lang="en-US" altLang="en-US" smtClean="0"/>
              <a:pPr/>
              <a:t>26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41022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60926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5C560B-CDF1-4C0C-9882-A880D839E6C2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6892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F5C560B-CDF1-4C0C-9882-A880D839E6C2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8563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5C560B-CDF1-4C0C-9882-A880D839E6C2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4155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3116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5C560B-CDF1-4C0C-9882-A880D839E6C2}" type="slidenum">
              <a:rPr lang="en-US" smtClean="0"/>
              <a:pPr>
                <a:defRPr/>
              </a:pPr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6473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5C560B-CDF1-4C0C-9882-A880D839E6C2}" type="slidenum">
              <a:rPr lang="en-US" smtClean="0"/>
              <a:pPr>
                <a:defRPr/>
              </a:pPr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2820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5C560B-CDF1-4C0C-9882-A880D839E6C2}" type="slidenum">
              <a:rPr lang="en-US" smtClean="0"/>
              <a:pPr>
                <a:defRPr/>
              </a:pPr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8931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5C560B-CDF1-4C0C-9882-A880D839E6C2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5301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5C560B-CDF1-4C0C-9882-A880D839E6C2}" type="slidenum">
              <a:rPr lang="en-US" smtClean="0"/>
              <a:pPr>
                <a:defRPr/>
              </a:pPr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2572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5C560B-CDF1-4C0C-9882-A880D839E6C2}" type="slidenum">
              <a:rPr lang="en-US" smtClean="0"/>
              <a:pPr>
                <a:defRPr/>
              </a:pPr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6654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5C560B-CDF1-4C0C-9882-A880D839E6C2}" type="slidenum">
              <a:rPr lang="en-US" smtClean="0"/>
              <a:pPr>
                <a:defRPr/>
              </a:pPr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26360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14736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70240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740152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altLang="en-US" dirty="0">
              <a:latin typeface="Arial" charset="0"/>
            </a:endParaRPr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3CD77E-59BF-4127-9288-0638853D56F5}" type="slidenum">
              <a:rPr lang="en-US" altLang="en-US"/>
              <a:pPr/>
              <a:t>63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05726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1569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5C560B-CDF1-4C0C-9882-A880D839E6C2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4890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5C560B-CDF1-4C0C-9882-A880D839E6C2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8014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78FF502-E828-4D12-BADA-40FE516DCABE}" type="slidenum">
              <a:rPr lang="en-US" altLang="en-US" smtClean="0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06335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5C560B-CDF1-4C0C-9882-A880D839E6C2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930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5C560B-CDF1-4C0C-9882-A880D839E6C2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8369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5C560B-CDF1-4C0C-9882-A880D839E6C2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6586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sr-Cyrl-RS" dirty="0"/>
              <a:t>Хб у дуоденуму са </a:t>
            </a:r>
            <a:r>
              <a:rPr lang="sr-Latn-RS" dirty="0"/>
              <a:t>HCL</a:t>
            </a:r>
            <a:r>
              <a:rPr lang="sr-Cyrl-RS" dirty="0"/>
              <a:t>-хематин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F5C560B-CDF1-4C0C-9882-A880D839E6C2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329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0A8958-7D77-4309-A355-70E788FB6B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010A91-7A9B-4993-BC37-19D924257B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8E9067-F7FC-4A3F-8443-36190D7ACF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89692E-CA88-4201-8503-C34F36DC6E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94B9DC-8542-4BDF-9C95-547D3B92D1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24460F-548A-4F8E-BF30-A084D64CAC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2B6327-BE67-465E-8F75-CBBA9C68D5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A5B055-7659-48C9-8853-0338BFF8BF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AA43E0-AE5E-4EA6-B1C7-6D64974E44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CC62BB-82FD-4C4A-B047-92A60E8C52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5B057-2024-4E8F-B176-FDAC90F6D3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9790A17E-5E25-4CA9-986C-E51C84C05F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zaglavlje print landsc lati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0"/>
            <a:ext cx="5029200" cy="104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15272" y="0"/>
            <a:ext cx="819150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Rectangle 13"/>
          <p:cNvSpPr>
            <a:spLocks noGrp="1" noChangeArrowheads="1"/>
          </p:cNvSpPr>
          <p:nvPr>
            <p:ph type="ctrTitle"/>
          </p:nvPr>
        </p:nvSpPr>
        <p:spPr>
          <a:xfrm>
            <a:off x="428596" y="2928934"/>
            <a:ext cx="7772400" cy="1470025"/>
          </a:xfrm>
          <a:noFill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sr-Latn-CS" sz="2800" dirty="0"/>
              <a:t/>
            </a:r>
            <a:br>
              <a:rPr lang="sr-Latn-CS" sz="2800" dirty="0"/>
            </a:br>
            <a:r>
              <a:rPr lang="sr-Cyrl-CS" sz="3200" b="1" i="1" dirty="0"/>
              <a:t> </a:t>
            </a:r>
            <a:r>
              <a:rPr lang="en-US" sz="3200" b="1" i="1" dirty="0"/>
              <a:t/>
            </a:r>
            <a:br>
              <a:rPr lang="en-US" sz="3200" b="1" i="1" dirty="0"/>
            </a:br>
            <a:r>
              <a:rPr lang="sr-Cyrl-CS" sz="36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ПРОПЕДЕВТИКА ХЕМАТОПОЕЗНОГ СИСТЕМА </a:t>
            </a:r>
            <a:r>
              <a:rPr lang="sr-Cyrl-CS" sz="3200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sr-Cyrl-CS" sz="3200" dirty="0">
                <a:solidFill>
                  <a:schemeClr val="accent6">
                    <a:lumMod val="50000"/>
                  </a:schemeClr>
                </a:solidFill>
              </a:rPr>
            </a:br>
            <a:endParaRPr lang="en-US" sz="3200" b="1" dirty="0"/>
          </a:p>
        </p:txBody>
      </p:sp>
      <p:sp>
        <p:nvSpPr>
          <p:cNvPr id="5126" name="Rectangle 14"/>
          <p:cNvSpPr>
            <a:spLocks noGrp="1" noChangeArrowheads="1"/>
          </p:cNvSpPr>
          <p:nvPr>
            <p:ph type="subTitle" idx="1"/>
          </p:nvPr>
        </p:nvSpPr>
        <p:spPr>
          <a:xfrm>
            <a:off x="1357290" y="4714884"/>
            <a:ext cx="6400800" cy="1752600"/>
          </a:xfrm>
          <a:noFill/>
        </p:spPr>
        <p:txBody>
          <a:bodyPr/>
          <a:lstStyle/>
          <a:p>
            <a:pPr eaLnBrk="1" hangingPunct="1"/>
            <a:endParaRPr lang="en-US" sz="2400" dirty="0"/>
          </a:p>
          <a:p>
            <a:pPr eaLnBrk="1" hangingPunct="1"/>
            <a:r>
              <a:rPr lang="sr-Cyrl-R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Проф. </a:t>
            </a: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др Светлана ЂУКИЋ</a:t>
            </a:r>
            <a:endParaRPr lang="sr-Latn-CS" sz="24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1285860"/>
            <a:ext cx="377058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Основне струковне студ</a:t>
            </a:r>
            <a:r>
              <a:rPr lang="sr-Cyrl-R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</a:t>
            </a: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је</a:t>
            </a:r>
            <a:b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КЛИНИЧКА ПРОПЕДЕВТИКА</a:t>
            </a:r>
            <a:b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Наставна јединица: </a:t>
            </a:r>
            <a:r>
              <a:rPr lang="en-U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3929540181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714348" y="0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sr-Cyrl-CS" sz="36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Симптоми и знаци анемије</a:t>
            </a:r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214282" y="857232"/>
            <a:ext cx="3991477" cy="1754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00000"/>
            </a:outerShdw>
          </a:effectLst>
        </p:spPr>
        <p:txBody>
          <a:bodyPr wrap="none" lIns="92075" tIns="46038" rIns="92075" bIns="46038">
            <a:spAutoFit/>
          </a:bodyPr>
          <a:lstStyle/>
          <a:p>
            <a:pPr marL="212725" indent="-212725" eaLnBrk="0" hangingPunct="0">
              <a:spcAft>
                <a:spcPct val="10000"/>
              </a:spcAft>
              <a:buClr>
                <a:schemeClr val="bg1"/>
              </a:buClr>
              <a:buSzPct val="80000"/>
              <a:defRPr/>
            </a:pP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ЦНС</a:t>
            </a:r>
          </a:p>
          <a:p>
            <a:pPr marL="212725" indent="-212725" eaLnBrk="0" hangingPunct="0">
              <a:spcAft>
                <a:spcPct val="10000"/>
              </a:spcAft>
              <a:buClr>
                <a:schemeClr val="tx1"/>
              </a:buClr>
              <a:buSzPct val="80000"/>
              <a:buFontTx/>
              <a:buChar char="•"/>
              <a:defRPr/>
            </a:pPr>
            <a:r>
              <a:rPr lang="sr-Latn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Патолошки замор</a:t>
            </a:r>
            <a:endParaRPr lang="en-U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12725" indent="-212725" eaLnBrk="0" hangingPunct="0">
              <a:spcAft>
                <a:spcPct val="10000"/>
              </a:spcAft>
              <a:buClr>
                <a:schemeClr val="tx1"/>
              </a:buClr>
              <a:buSzPct val="80000"/>
              <a:buFontTx/>
              <a:buChar char="•"/>
              <a:defRPr/>
            </a:pPr>
            <a:r>
              <a:rPr lang="sr-Latn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Вртоглавица, слабост</a:t>
            </a:r>
            <a:endParaRPr lang="en-U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12725" indent="-212725" eaLnBrk="0" hangingPunct="0">
              <a:spcAft>
                <a:spcPct val="10000"/>
              </a:spcAft>
              <a:buClr>
                <a:schemeClr val="tx1"/>
              </a:buClr>
              <a:buSzPct val="80000"/>
              <a:buFontTx/>
              <a:buChar char="•"/>
              <a:defRPr/>
            </a:pPr>
            <a:r>
              <a:rPr lang="sr-Latn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Депресија</a:t>
            </a:r>
            <a:endParaRPr lang="en-U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12725" indent="-212725" eaLnBrk="0" hangingPunct="0">
              <a:spcAft>
                <a:spcPct val="10000"/>
              </a:spcAft>
              <a:buClr>
                <a:schemeClr val="tx1"/>
              </a:buClr>
              <a:buSzPct val="80000"/>
              <a:buFontTx/>
              <a:buChar char="•"/>
              <a:defRPr/>
            </a:pPr>
            <a:r>
              <a:rPr lang="sr-Latn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Поремећај когнитивних функција</a:t>
            </a:r>
            <a:endParaRPr lang="en-U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5000628" y="928670"/>
            <a:ext cx="3643338" cy="1047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00000"/>
            </a:outerShdw>
          </a:effectLst>
        </p:spPr>
        <p:txBody>
          <a:bodyPr wrap="square" lIns="92075" tIns="46038" rIns="92075" bIns="46038">
            <a:spAutoFit/>
          </a:bodyPr>
          <a:lstStyle/>
          <a:p>
            <a:pPr marL="212725" indent="-212725" eaLnBrk="0" hangingPunct="0">
              <a:spcAft>
                <a:spcPct val="10000"/>
              </a:spcAft>
              <a:buClr>
                <a:schemeClr val="bg1"/>
              </a:buClr>
              <a:buSzPct val="80000"/>
              <a:defRPr/>
            </a:pPr>
            <a:r>
              <a:rPr lang="sr-Latn-CS" sz="2000" b="1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Имунолошки систем</a:t>
            </a:r>
            <a:endParaRPr lang="en-US" sz="2000" b="1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12725" indent="-212725" eaLnBrk="0" hangingPunct="0">
              <a:spcAft>
                <a:spcPct val="10000"/>
              </a:spcAft>
              <a:buClr>
                <a:schemeClr val="tx1"/>
              </a:buClr>
              <a:buSzPct val="80000"/>
              <a:buFontTx/>
              <a:buChar char="•"/>
              <a:defRPr/>
            </a:pPr>
            <a:r>
              <a:rPr lang="sr-Latn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Поремећај функције Т лимфоцита и макорфага</a:t>
            </a:r>
            <a:endParaRPr lang="en-U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4929158" y="2143116"/>
            <a:ext cx="4214842" cy="3016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00000"/>
            </a:outerShdw>
          </a:effectLst>
        </p:spPr>
        <p:txBody>
          <a:bodyPr wrap="square" lIns="92075" tIns="46038" rIns="92075" bIns="46038">
            <a:spAutoFit/>
          </a:bodyPr>
          <a:lstStyle/>
          <a:p>
            <a:pPr marL="225425" indent="-225425" eaLnBrk="0" hangingPunct="0">
              <a:spcAft>
                <a:spcPct val="10000"/>
              </a:spcAft>
              <a:buClr>
                <a:schemeClr val="bg1"/>
              </a:buClr>
              <a:buSzPct val="80000"/>
              <a:defRPr/>
            </a:pPr>
            <a:r>
              <a:rPr lang="sr-Latn-CS" sz="2000" b="1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Кардиореспираторни систем</a:t>
            </a:r>
            <a:endParaRPr lang="en-US" sz="2000" b="1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25425" indent="-225425" eaLnBrk="0" hangingPunct="0">
              <a:spcAft>
                <a:spcPct val="10000"/>
              </a:spcAft>
              <a:buClr>
                <a:schemeClr val="tx1"/>
              </a:buClr>
              <a:buSzPct val="80000"/>
              <a:buFontTx/>
              <a:buChar char="•"/>
              <a:defRPr/>
            </a:pPr>
            <a:r>
              <a:rPr lang="sr-Latn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Диспнеја у напору</a:t>
            </a:r>
            <a:endParaRPr lang="en-U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25425" indent="-225425" eaLnBrk="0" hangingPunct="0">
              <a:spcAft>
                <a:spcPct val="10000"/>
              </a:spcAft>
              <a:buClr>
                <a:schemeClr val="tx1"/>
              </a:buClr>
              <a:buSzPct val="80000"/>
              <a:buFontTx/>
              <a:buChar char="•"/>
              <a:defRPr/>
            </a:pPr>
            <a:r>
              <a:rPr lang="sr-Latn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Тахикардија, палпитације</a:t>
            </a:r>
            <a:endParaRPr lang="en-U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25425" indent="-225425" eaLnBrk="0" hangingPunct="0">
              <a:spcAft>
                <a:spcPct val="10000"/>
              </a:spcAft>
              <a:buClr>
                <a:schemeClr val="tx1"/>
              </a:buClr>
              <a:buSzPct val="80000"/>
              <a:buFontTx/>
              <a:buChar char="•"/>
              <a:defRPr/>
            </a:pPr>
            <a:r>
              <a:rPr lang="sr-Latn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Увећање и хипертрофија срчаног мишића</a:t>
            </a:r>
            <a:endParaRPr lang="en-U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25425" indent="-225425" eaLnBrk="0" hangingPunct="0">
              <a:spcAft>
                <a:spcPct val="10000"/>
              </a:spcAft>
              <a:buClr>
                <a:schemeClr val="tx1"/>
              </a:buClr>
              <a:buSzPct val="80000"/>
              <a:buFontTx/>
              <a:buChar char="•"/>
              <a:defRPr/>
            </a:pPr>
            <a:r>
              <a:rPr lang="sr-Latn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Појачан пулсни притисак, мезосистолни ејекицони шум</a:t>
            </a:r>
            <a:endParaRPr lang="en-U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25425" indent="-225425" eaLnBrk="0" hangingPunct="0">
              <a:spcAft>
                <a:spcPct val="10000"/>
              </a:spcAft>
              <a:buClr>
                <a:schemeClr val="tx1"/>
              </a:buClr>
              <a:buSzPct val="80000"/>
              <a:buFontTx/>
              <a:buChar char="•"/>
              <a:defRPr/>
            </a:pPr>
            <a:r>
              <a:rPr lang="sr-Latn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Ризик од погоршања срчане инсуфицијенције</a:t>
            </a:r>
            <a:endParaRPr lang="en-U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357158" y="3000372"/>
            <a:ext cx="3044103" cy="1077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00000"/>
            </a:outerShdw>
          </a:effectLst>
        </p:spPr>
        <p:txBody>
          <a:bodyPr wrap="none" lIns="92075" tIns="46038" rIns="92075" bIns="46038">
            <a:spAutoFit/>
          </a:bodyPr>
          <a:lstStyle/>
          <a:p>
            <a:pPr marL="212725" indent="-212725" eaLnBrk="0" hangingPunct="0">
              <a:spcAft>
                <a:spcPct val="10000"/>
              </a:spcAft>
              <a:buClr>
                <a:schemeClr val="bg1"/>
              </a:buClr>
              <a:buSzPct val="80000"/>
              <a:defRPr/>
            </a:pPr>
            <a:r>
              <a:rPr lang="en-US" sz="2000" b="1" dirty="0" err="1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Гастро-интестинал</a:t>
            </a:r>
            <a:r>
              <a:rPr lang="sr-Latn-CS" sz="2000" b="1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ни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sr-Latn-CS" sz="2000" b="1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тракт</a:t>
            </a:r>
            <a:endParaRPr lang="en-US" sz="2000" b="1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12725" indent="-212725" eaLnBrk="0" hangingPunct="0">
              <a:spcAft>
                <a:spcPct val="10000"/>
              </a:spcAft>
              <a:buClr>
                <a:schemeClr val="tx1"/>
              </a:buClr>
              <a:buSzPct val="80000"/>
              <a:buFontTx/>
              <a:buChar char="•"/>
              <a:defRPr/>
            </a:pP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Анор</a:t>
            </a:r>
            <a:r>
              <a:rPr lang="sr-Latn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ексија</a:t>
            </a:r>
            <a:endParaRPr lang="en-U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12725" indent="-212725" eaLnBrk="0" hangingPunct="0">
              <a:spcAft>
                <a:spcPct val="10000"/>
              </a:spcAft>
              <a:buClr>
                <a:schemeClr val="tx1"/>
              </a:buClr>
              <a:buSzPct val="80000"/>
              <a:buFontTx/>
              <a:buChar char="•"/>
              <a:defRPr/>
            </a:pPr>
            <a:r>
              <a:rPr lang="sr-Latn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Мука</a:t>
            </a:r>
            <a:endParaRPr lang="en-U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1751" name="Rectangle 7"/>
          <p:cNvSpPr>
            <a:spLocks noChangeArrowheads="1"/>
          </p:cNvSpPr>
          <p:nvPr/>
        </p:nvSpPr>
        <p:spPr bwMode="auto">
          <a:xfrm>
            <a:off x="5072066" y="5214950"/>
            <a:ext cx="3643338" cy="1077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00000"/>
            </a:outerShdw>
          </a:effectLst>
        </p:spPr>
        <p:txBody>
          <a:bodyPr wrap="square" lIns="92075" tIns="46038" rIns="92075" bIns="46038">
            <a:spAutoFit/>
          </a:bodyPr>
          <a:lstStyle/>
          <a:p>
            <a:pPr marL="212725" indent="-212725" eaLnBrk="0" hangingPunct="0">
              <a:spcAft>
                <a:spcPct val="10000"/>
              </a:spcAft>
              <a:buClr>
                <a:schemeClr val="bg1"/>
              </a:buClr>
              <a:buSzPct val="80000"/>
              <a:defRPr/>
            </a:pPr>
            <a:r>
              <a:rPr lang="sr-Latn-CS" sz="2000" b="1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Генитални тракт</a:t>
            </a:r>
            <a:endParaRPr lang="en-US" sz="2000" b="1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12725" indent="-212725" eaLnBrk="0" hangingPunct="0">
              <a:spcAft>
                <a:spcPct val="10000"/>
              </a:spcAft>
              <a:buClr>
                <a:schemeClr val="tx1"/>
              </a:buClr>
              <a:buSzPct val="80000"/>
              <a:buFontTx/>
              <a:buChar char="•"/>
              <a:defRPr/>
            </a:pPr>
            <a:r>
              <a:rPr lang="sr-Latn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Проблеми са менструацијом</a:t>
            </a:r>
            <a:endParaRPr lang="en-U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12725" indent="-212725" eaLnBrk="0" hangingPunct="0">
              <a:spcAft>
                <a:spcPct val="10000"/>
              </a:spcAft>
              <a:buClr>
                <a:schemeClr val="tx1"/>
              </a:buClr>
              <a:buSzPct val="80000"/>
              <a:buFontTx/>
              <a:buChar char="•"/>
              <a:defRPr/>
            </a:pPr>
            <a:r>
              <a:rPr lang="sr-Latn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Губитак либида</a:t>
            </a:r>
            <a:endParaRPr lang="en-U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285720" y="4357694"/>
            <a:ext cx="3252787" cy="169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00000"/>
            </a:outerShdw>
          </a:effectLst>
        </p:spPr>
        <p:txBody>
          <a:bodyPr lIns="92075" tIns="46038" rIns="92075" bIns="46038">
            <a:spAutoFit/>
          </a:bodyPr>
          <a:lstStyle/>
          <a:p>
            <a:pPr marL="212725" indent="-212725" eaLnBrk="0" hangingPunct="0">
              <a:spcAft>
                <a:spcPct val="10000"/>
              </a:spcAft>
              <a:buClr>
                <a:schemeClr val="bg1"/>
              </a:buClr>
              <a:buSzPct val="80000"/>
              <a:defRPr/>
            </a:pPr>
            <a:r>
              <a:rPr lang="sr-Cyrl-CS" sz="2000" b="1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Кожа и слузнице</a:t>
            </a:r>
            <a:endParaRPr lang="en-US" sz="2000" b="1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12725" indent="-212725" eaLnBrk="0" hangingPunct="0">
              <a:spcAft>
                <a:spcPct val="10000"/>
              </a:spcAft>
              <a:buClr>
                <a:schemeClr val="tx1"/>
              </a:buClr>
              <a:buSzPct val="80000"/>
              <a:buFontTx/>
              <a:buChar char="•"/>
              <a:defRPr/>
            </a:pPr>
            <a:r>
              <a:rPr lang="sr-Latn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Снижена температура коже</a:t>
            </a:r>
            <a:endParaRPr lang="en-U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12725" indent="-212725" eaLnBrk="0" hangingPunct="0">
              <a:spcAft>
                <a:spcPct val="10000"/>
              </a:spcAft>
              <a:buClr>
                <a:schemeClr val="tx1"/>
              </a:buClr>
              <a:buSzPct val="80000"/>
              <a:buFontTx/>
              <a:buChar char="•"/>
              <a:defRPr/>
            </a:pPr>
            <a:r>
              <a:rPr lang="sr-Latn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Бледило коже, мукозних мембрана и коњуктива</a:t>
            </a:r>
            <a:endParaRPr lang="en-U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342900" y="-53975"/>
            <a:ext cx="8229600" cy="1143000"/>
          </a:xfrm>
        </p:spPr>
        <p:txBody>
          <a:bodyPr/>
          <a:lstStyle/>
          <a:p>
            <a:pPr eaLnBrk="1" hangingPunct="1"/>
            <a:r>
              <a:rPr lang="sr-Cyrl-CS" altLang="en-U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Симптоми и знаци анемије</a:t>
            </a:r>
            <a:endParaRPr lang="en-US" altLang="en-US" sz="3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9459" name="TextBox 5"/>
          <p:cNvSpPr txBox="1">
            <a:spLocks noChangeArrowheads="1"/>
          </p:cNvSpPr>
          <p:nvPr/>
        </p:nvSpPr>
        <p:spPr bwMode="auto">
          <a:xfrm>
            <a:off x="2292350" y="5440363"/>
            <a:ext cx="42005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CS" altLang="en-US" sz="2200"/>
              <a:t>Бледило коњуктива и дланова</a:t>
            </a:r>
            <a:endParaRPr lang="en-US" altLang="en-US" sz="2200"/>
          </a:p>
        </p:txBody>
      </p:sp>
      <p:pic>
        <p:nvPicPr>
          <p:cNvPr id="19460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089025"/>
            <a:ext cx="8512175" cy="494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2" descr="C:\Documents and Settings\Korisnik\Desktop\New Folder 1\Anaemia-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25" y="1089025"/>
            <a:ext cx="3343275" cy="494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3814331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-254454" y="260648"/>
            <a:ext cx="9572626" cy="1071562"/>
          </a:xfrm>
        </p:spPr>
        <p:txBody>
          <a:bodyPr/>
          <a:lstStyle/>
          <a:p>
            <a:r>
              <a:rPr lang="sr-Cyrl-CS" altLang="en-U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Клиничка слика сидеропенијске анемије</a:t>
            </a:r>
            <a:endParaRPr lang="en-US" altLang="en-US" sz="3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1620242"/>
            <a:ext cx="9144000" cy="6000750"/>
          </a:xfrm>
        </p:spPr>
        <p:txBody>
          <a:bodyPr/>
          <a:lstStyle/>
          <a:p>
            <a:pPr>
              <a:defRPr/>
            </a:pP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Умор, поспаност, слабија концентрација</a:t>
            </a:r>
          </a:p>
          <a:p>
            <a:pPr>
              <a:defRPr/>
            </a:pP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Бледило коже</a:t>
            </a:r>
          </a:p>
          <a:p>
            <a:pPr>
              <a:defRPr/>
            </a:pP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Палпитације, главобоље, </a:t>
            </a:r>
            <a:r>
              <a:rPr lang="sr-Latn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tinitus auris.</a:t>
            </a:r>
          </a:p>
          <a:p>
            <a:pPr>
              <a:defRPr/>
            </a:pPr>
            <a:r>
              <a:rPr lang="sr-Cyrl-R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</a:t>
            </a: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ртост</a:t>
            </a:r>
            <a:r>
              <a:rPr lang="en-U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н</a:t>
            </a:r>
            <a:r>
              <a:rPr lang="en-U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</a:t>
            </a: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ктију, крта и ломљива коса</a:t>
            </a:r>
          </a:p>
          <a:p>
            <a:pPr>
              <a:defRPr/>
            </a:pP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</a:t>
            </a:r>
            <a:r>
              <a:rPr lang="sr-Latn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</a:t>
            </a: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илонихија</a:t>
            </a:r>
            <a:r>
              <a:rPr lang="sr-Latn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(</a:t>
            </a: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</a:t>
            </a:r>
            <a:r>
              <a:rPr lang="sr-Latn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aш</a:t>
            </a: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икасто</a:t>
            </a:r>
            <a:r>
              <a:rPr lang="sr-Latn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у</a:t>
            </a:r>
            <a:r>
              <a:rPr lang="sr-Latn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</a:t>
            </a: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у</a:t>
            </a:r>
            <a:r>
              <a:rPr lang="sr-Latn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бљe</a:t>
            </a: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н</a:t>
            </a:r>
            <a:r>
              <a:rPr lang="sr-Latn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 </a:t>
            </a: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н</a:t>
            </a:r>
            <a:r>
              <a:rPr lang="sr-Latn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</a:t>
            </a: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</a:t>
            </a:r>
            <a:r>
              <a:rPr lang="sr-Latn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</a:t>
            </a: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тна</a:t>
            </a:r>
            <a:r>
              <a:rPr lang="sr-Latn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п</a:t>
            </a: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л</a:t>
            </a:r>
            <a:r>
              <a:rPr lang="sr-Latn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oчa) </a:t>
            </a:r>
            <a:endParaRPr lang="sr-Cyrl-CS" sz="2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Смањење мишићне масе и грчеви у мишићима (хипоксија и смањена  синтеза миоглобина)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Промене епитела са глоситисом, стоматитисом (</a:t>
            </a:r>
            <a:r>
              <a:rPr lang="sr-Latn-R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angulus infectiosus oris)</a:t>
            </a:r>
            <a:r>
              <a:rPr lang="sr-Cyrl-R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потребе за гутањем леда</a:t>
            </a:r>
            <a:r>
              <a:rPr lang="sr-Latn-R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(pagofagia)</a:t>
            </a:r>
            <a:r>
              <a:rPr lang="sr-Cyrl-R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и земље</a:t>
            </a:r>
            <a:r>
              <a:rPr lang="sr-Latn-R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(geofagia)</a:t>
            </a:r>
            <a:endParaRPr lang="sr-Cyrl-CS" sz="2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  <a:defRPr/>
            </a:pPr>
            <a:endParaRPr lang="sr-Cyrl-CS" sz="2200" dirty="0"/>
          </a:p>
          <a:p>
            <a:pPr>
              <a:defRPr/>
            </a:pPr>
            <a:endParaRPr lang="sr-Cyrl-CS" sz="2200" dirty="0"/>
          </a:p>
          <a:p>
            <a:pPr>
              <a:buFontTx/>
              <a:buNone/>
              <a:defRPr/>
            </a:pPr>
            <a:endParaRPr lang="sr-Latn-CS" sz="2200" dirty="0"/>
          </a:p>
        </p:txBody>
      </p:sp>
    </p:spTree>
    <p:extLst>
      <p:ext uri="{BB962C8B-B14F-4D97-AF65-F5344CB8AC3E}">
        <p14:creationId xmlns:p14="http://schemas.microsoft.com/office/powerpoint/2010/main" val="3750284736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40" y="0"/>
            <a:ext cx="8229600" cy="1143000"/>
          </a:xfrm>
        </p:spPr>
        <p:txBody>
          <a:bodyPr/>
          <a:lstStyle/>
          <a:p>
            <a:r>
              <a:rPr lang="sr-Cyrl-CS" altLang="en-U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Клиничка слика пернициозне анемије</a:t>
            </a:r>
            <a:endParaRPr lang="en-US" sz="3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52" y="836712"/>
            <a:ext cx="8856944" cy="5544616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  <a:defRPr/>
            </a:pPr>
            <a:endParaRPr lang="sr-Cyrl-RS" sz="2000" dirty="0"/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sr-Cyrl-R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Поремећај у синтези ДНК у ткивима која се брзо обнављају (КС, ГИТ, ЦНС)</a:t>
            </a:r>
            <a:endParaRPr lang="sr-Cyrl-C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Симптоми и знаци анемије</a:t>
            </a:r>
          </a:p>
          <a:p>
            <a:pPr>
              <a:lnSpc>
                <a:spcPct val="80000"/>
              </a:lnSpc>
              <a:defRPr/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Симптоми и знаци органа за варење (мучнина, повраћање, дијареја, тупи болови у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ст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</a:t>
            </a: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маку, надутост, Хунтеров глоситис) </a:t>
            </a:r>
          </a:p>
          <a:p>
            <a:pPr>
              <a:lnSpc>
                <a:spcPct val="80000"/>
              </a:lnSpc>
              <a:defRPr/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Кобаламинска мијелопатија: 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ü"/>
              <a:defRPr/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вертиго,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ü"/>
              <a:defRPr/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проблем ходања у мраку (смањење орјентације) 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ü"/>
              <a:defRPr/>
            </a:pP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</a:t>
            </a: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сећај ходања као по вуни, 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ü"/>
              <a:defRPr/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укоченост екстремитета (кортикос</a:t>
            </a:r>
            <a:r>
              <a:rPr lang="sr-Cyrl-R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</a:t>
            </a: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инална лезија), 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ü"/>
              <a:defRPr/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Атаксија (спиноцеребрална лезија)</a:t>
            </a:r>
          </a:p>
          <a:p>
            <a:pPr>
              <a:lnSpc>
                <a:spcPct val="80000"/>
              </a:lnSpc>
              <a:defRPr/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Фуникуларна мијелоза-дегенеративне промене кичмене мождине са губитком дубоког сензибилитета и атаксијом (дефицит Б12)</a:t>
            </a:r>
          </a:p>
          <a:p>
            <a:pPr>
              <a:lnSpc>
                <a:spcPct val="80000"/>
              </a:lnSpc>
              <a:defRPr/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Полинеуропатије,губитак меморије, депресија, поремећај </a:t>
            </a:r>
          </a:p>
          <a:p>
            <a:pPr marL="0" indent="0">
              <a:lnSpc>
                <a:spcPct val="80000"/>
              </a:lnSpc>
              <a:buNone/>
              <a:defRPr/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 личности (комбиновани дефицит фолата и кобаламина)</a:t>
            </a:r>
            <a:endParaRPr lang="sr-Latn-R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Настаје постепено, неприметно у одмаклој фази „бледо жут, везан за постељу“</a:t>
            </a:r>
          </a:p>
          <a:p>
            <a:pPr marL="0" indent="0">
              <a:lnSpc>
                <a:spcPct val="80000"/>
              </a:lnSpc>
              <a:buNone/>
              <a:defRPr/>
            </a:pPr>
            <a:endParaRPr lang="sr-Cyrl-CS" sz="2200" dirty="0"/>
          </a:p>
          <a:p>
            <a:pPr>
              <a:lnSpc>
                <a:spcPct val="80000"/>
              </a:lnSpc>
              <a:defRPr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067682648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-125313" y="89694"/>
            <a:ext cx="9756576" cy="1143000"/>
          </a:xfrm>
        </p:spPr>
        <p:txBody>
          <a:bodyPr/>
          <a:lstStyle/>
          <a:p>
            <a:r>
              <a:rPr lang="sr-Cyrl-RS" altLang="en-U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Физикални преглед оболелих од анемије</a:t>
            </a:r>
            <a:endParaRPr lang="en-US" altLang="en-US" sz="3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81075"/>
            <a:ext cx="4752975" cy="5257800"/>
          </a:xfrm>
        </p:spPr>
        <p:txBody>
          <a:bodyPr/>
          <a:lstStyle/>
          <a:p>
            <a:pPr>
              <a:defRPr/>
            </a:pPr>
            <a:endParaRPr lang="en-US" sz="1800" dirty="0"/>
          </a:p>
          <a:p>
            <a:pPr>
              <a:defRPr/>
            </a:pPr>
            <a:r>
              <a:rPr lang="sr-Cyrl-RS" sz="1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Бледило </a:t>
            </a:r>
            <a:endParaRPr lang="sr-Latn-RS" sz="18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FontTx/>
              <a:buNone/>
              <a:defRPr/>
            </a:pPr>
            <a:r>
              <a:rPr lang="sr-Cyrl-RS" sz="1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   (нарочито палпебралне коњуктиве),</a:t>
            </a:r>
          </a:p>
          <a:p>
            <a:pPr>
              <a:defRPr/>
            </a:pPr>
            <a:r>
              <a:rPr lang="sr-Cyrl-RS" sz="1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Тахикардија, тахипнеја. </a:t>
            </a:r>
          </a:p>
          <a:p>
            <a:pPr>
              <a:defRPr/>
            </a:pPr>
            <a:r>
              <a:rPr lang="sr-Cyrl-RS" sz="1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Систолни ејекциони шум </a:t>
            </a:r>
          </a:p>
          <a:p>
            <a:pPr>
              <a:defRPr/>
            </a:pPr>
            <a:r>
              <a:rPr lang="sr-Cyrl-RS" sz="1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Хладни екстремитети,</a:t>
            </a:r>
          </a:p>
          <a:p>
            <a:pPr>
              <a:defRPr/>
            </a:pPr>
            <a:r>
              <a:rPr lang="sr-Cyrl-RS" sz="1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Ослабљен периферни пулс, </a:t>
            </a:r>
          </a:p>
          <a:p>
            <a:pPr>
              <a:defRPr/>
            </a:pPr>
            <a:r>
              <a:rPr lang="sr-Cyrl-RS" sz="1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Ортостатска хипотензија, </a:t>
            </a:r>
          </a:p>
          <a:p>
            <a:pPr>
              <a:defRPr/>
            </a:pPr>
            <a:r>
              <a:rPr lang="sr-Cyrl-RS" sz="1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Пуцање рубова уста, крти нокти и срчана инсуфицијенција (тежи облици) </a:t>
            </a:r>
          </a:p>
          <a:p>
            <a:pPr>
              <a:defRPr/>
            </a:pPr>
            <a:r>
              <a:rPr lang="sr-Cyrl-RS" sz="1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Ретки клинички знаци:коилонихија,плаве склере, атрофични глоситис. </a:t>
            </a:r>
          </a:p>
          <a:p>
            <a:pPr>
              <a:defRPr/>
            </a:pPr>
            <a:r>
              <a:rPr lang="sr-Cyrl-RS" sz="1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Иктерус, петехије по кожи, изглед усне шупљине, повећање лимфних чворова, јетре или слезене,знаци болести јетре, бубрега, СБВТ  </a:t>
            </a:r>
          </a:p>
          <a:p>
            <a:pPr>
              <a:defRPr/>
            </a:pPr>
            <a:r>
              <a:rPr lang="sr-Cyrl-RS" sz="1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Дигиторектални преглед </a:t>
            </a:r>
            <a:endParaRPr lang="en-US" sz="18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8436" name="TextBox 4"/>
          <p:cNvSpPr txBox="1">
            <a:spLocks noChangeArrowheads="1"/>
          </p:cNvSpPr>
          <p:nvPr/>
        </p:nvSpPr>
        <p:spPr bwMode="auto">
          <a:xfrm>
            <a:off x="4584700" y="1484313"/>
            <a:ext cx="489585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sr-Cyrl-RS" altLang="en-US" sz="1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Физикални знаци карактеристични за поједине облике анемије</a:t>
            </a:r>
            <a:r>
              <a:rPr lang="sr-Latn-RS" altLang="en-US" sz="1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:</a:t>
            </a:r>
            <a:r>
              <a:rPr lang="sr-Cyrl-RS" altLang="en-US" sz="1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  <a:p>
            <a:pPr>
              <a:spcBef>
                <a:spcPct val="0"/>
              </a:spcBef>
            </a:pPr>
            <a:r>
              <a:rPr lang="sr-Cyrl-RS" altLang="en-US" sz="1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Бледило са жутицом: хемолитичка а.</a:t>
            </a:r>
          </a:p>
          <a:p>
            <a:pPr>
              <a:spcBef>
                <a:spcPct val="0"/>
              </a:spcBef>
            </a:pPr>
            <a:r>
              <a:rPr lang="sr-Cyrl-RS" altLang="en-US" sz="1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Глоситис: недостатак витамина Б12 </a:t>
            </a:r>
          </a:p>
          <a:p>
            <a:pPr>
              <a:spcBef>
                <a:spcPct val="0"/>
              </a:spcBef>
            </a:pPr>
            <a:r>
              <a:rPr lang="sr-Cyrl-RS" altLang="en-US" sz="1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Ангулари стоматитис: сидеропенијска а. </a:t>
            </a:r>
          </a:p>
          <a:p>
            <a:pPr>
              <a:spcBef>
                <a:spcPct val="0"/>
              </a:spcBef>
            </a:pPr>
            <a:r>
              <a:rPr lang="sr-Cyrl-RS" altLang="en-US" sz="1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Спленомегалија: хемолиза, мијело или лимфо-пролиферативни синдром.  </a:t>
            </a:r>
          </a:p>
          <a:p>
            <a:pPr>
              <a:spcBef>
                <a:spcPct val="0"/>
              </a:spcBef>
            </a:pPr>
            <a:r>
              <a:rPr lang="sr-Cyrl-RS" altLang="en-US" sz="1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Неуропатија, деменција: недостатак витамина Б12 или фолне киселине. </a:t>
            </a:r>
          </a:p>
          <a:p>
            <a:pPr>
              <a:spcBef>
                <a:spcPct val="0"/>
              </a:spcBef>
            </a:pPr>
            <a:r>
              <a:rPr lang="sr-Cyrl-RS" altLang="en-US" sz="1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Болови у костима: анемија српастих ћелија</a:t>
            </a:r>
            <a:endParaRPr lang="en-US" altLang="en-US" sz="18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8437" name="Picture 3" descr="C:\Documents and Settings\Korisnik\Desktop\New Folder 1\eyes_pale_conjunctiv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4838" y="4624388"/>
            <a:ext cx="2863850" cy="186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1864660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65740"/>
            <a:ext cx="9252520" cy="480674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sr-Cyrl-R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Повећана маса Ер (2-3</a:t>
            </a:r>
            <a:r>
              <a:rPr lang="sr-Latn-R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x</a:t>
            </a:r>
            <a:r>
              <a:rPr lang="sr-Cyrl-R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веће стварање Ер у хиперпластичној КС)</a:t>
            </a:r>
            <a:endParaRPr lang="sr-Latn-R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lnSpc>
                <a:spcPct val="80000"/>
              </a:lnSpc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Презнојавање</a:t>
            </a:r>
            <a:r>
              <a:rPr lang="sr-Latn-R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(</a:t>
            </a:r>
            <a:r>
              <a:rPr lang="sr-Cyrl-R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хиперметаболизам)</a:t>
            </a:r>
            <a:endParaRPr lang="en-U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lnSpc>
                <a:spcPct val="80000"/>
              </a:lnSpc>
            </a:pPr>
            <a:r>
              <a:rPr lang="sr-Cyrl-R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Главобоља, вртоглавице, порем.вида, тинитус, парестезије (хипервискозни </a:t>
            </a:r>
            <a:r>
              <a:rPr lang="sr-Latn-R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sy)</a:t>
            </a:r>
            <a:endParaRPr lang="sr-Cyrl-C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lnSpc>
                <a:spcPct val="80000"/>
              </a:lnSpc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Плетора, топла, влажна кожа, хиперемичне коњуктиве, цијаноза образа, свраб по кожи, болови у епигастријуму</a:t>
            </a:r>
            <a:r>
              <a:rPr lang="sr-Latn-R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sr-Cyrl-R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(повећан ниво хистамина из повећаног броја </a:t>
            </a:r>
            <a:r>
              <a:rPr lang="sr-Latn-R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Bas, MAST, </a:t>
            </a:r>
            <a:r>
              <a:rPr lang="sr-Cyrl-R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повећан ниво ацидитета желуца)</a:t>
            </a:r>
            <a:endParaRPr lang="sr-Cyrl-C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lnSpc>
                <a:spcPct val="80000"/>
              </a:lnSpc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Епистакса, крварења ГИТ, ЦНС (поремећај функ Тр, скраћен век Тр, стечени</a:t>
            </a:r>
            <a:r>
              <a:rPr lang="sr-Latn-R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vWD)</a:t>
            </a:r>
            <a:endParaRPr lang="sr-Cyrl-C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lnSpc>
                <a:spcPct val="80000"/>
              </a:lnSpc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Тромбозе: 1/3 болесника (повећана маса Ер, тромбоцитоза, поремећај функ. Тр)</a:t>
            </a:r>
          </a:p>
          <a:p>
            <a:pPr>
              <a:lnSpc>
                <a:spcPct val="80000"/>
              </a:lnSpc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3/4 артеријске-шлог, А</a:t>
            </a:r>
            <a:r>
              <a:rPr lang="sr-Latn-R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IM</a:t>
            </a: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периферна васкуларна болест</a:t>
            </a:r>
            <a:r>
              <a:rPr lang="sr-Latn-R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-</a:t>
            </a: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Еритромелалгија</a:t>
            </a:r>
            <a:r>
              <a:rPr lang="sr-Latn-R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-</a:t>
            </a:r>
          </a:p>
          <a:p>
            <a:pPr>
              <a:lnSpc>
                <a:spcPct val="80000"/>
              </a:lnSpc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¼ венске </a:t>
            </a:r>
            <a:r>
              <a:rPr lang="sr-Latn-R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DVT, PE, Budd-Chiari</a:t>
            </a:r>
            <a:endParaRPr lang="sr-Cyrl-C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lnSpc>
                <a:spcPct val="80000"/>
              </a:lnSpc>
              <a:buNone/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   </a:t>
            </a:r>
          </a:p>
          <a:p>
            <a:pPr>
              <a:lnSpc>
                <a:spcPct val="80000"/>
              </a:lnSpc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Еритромелалгија-периферна васкуларна болести (арт.ромбозе)-исхемија прстију  праћена боловима уз палпабилне пулсеве</a:t>
            </a:r>
            <a:endParaRPr lang="sr-Latn-R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lnSpc>
                <a:spcPct val="80000"/>
              </a:lnSpc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“палећи” бол  у прстима, пролази хлађењем</a:t>
            </a:r>
          </a:p>
          <a:p>
            <a:pPr>
              <a:lnSpc>
                <a:spcPct val="80000"/>
              </a:lnSpc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Симптоми и знаци примарне болести</a:t>
            </a: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785786" y="357166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sr-Cyrl-C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Симптоми и знаци еритроцитозе (</a:t>
            </a:r>
            <a:r>
              <a:rPr lang="sr-Latn-R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PV</a:t>
            </a:r>
            <a:r>
              <a:rPr lang="sr-Cyrl-C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500826" y="2214554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Еритроцитоза</a:t>
            </a:r>
            <a:endParaRPr lang="en-US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" name="Content Placeholder 3" descr="C:\Documents and Settings\Korisnik\Desktop\New Folder 1\Polycythemia%20ruba%20vera-dark%20color%20of%20skin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4282" y="1857364"/>
            <a:ext cx="4786346" cy="2786082"/>
          </a:xfrm>
          <a:prstGeom prst="rect">
            <a:avLst/>
          </a:prstGeom>
          <a:noFill/>
        </p:spPr>
      </p:pic>
      <p:pic>
        <p:nvPicPr>
          <p:cNvPr id="2050" name="Picture 2" descr="C:\Documents and Settings\Korisnik\Desktop\New Folder 1\8708175_f52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1857364"/>
            <a:ext cx="3357586" cy="271464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-285776"/>
            <a:ext cx="8229600" cy="1143000"/>
          </a:xfrm>
        </p:spPr>
        <p:txBody>
          <a:bodyPr/>
          <a:lstStyle/>
          <a:p>
            <a:r>
              <a:rPr lang="sr-Cyrl-CS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Еритроцитоза</a:t>
            </a:r>
            <a:endParaRPr lang="en-US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928794" y="785794"/>
            <a:ext cx="5494289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259632" y="5859810"/>
            <a:ext cx="821537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Еритромелалгија код пацијенткиње са дуготрајном </a:t>
            </a:r>
            <a:r>
              <a:rPr lang="sr-Latn-R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PV</a:t>
            </a:r>
          </a:p>
          <a:p>
            <a:endParaRPr lang="sr-Latn-RS" sz="2000" dirty="0"/>
          </a:p>
          <a:p>
            <a:endParaRPr lang="en-US" sz="2400" dirty="0"/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1138" y="142860"/>
            <a:ext cx="8229600" cy="1143000"/>
          </a:xfrm>
        </p:spPr>
        <p:txBody>
          <a:bodyPr/>
          <a:lstStyle/>
          <a:p>
            <a:r>
              <a:rPr lang="sr-Cyrl-C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Хипервискозни синдром</a:t>
            </a:r>
            <a:br>
              <a:rPr lang="sr-Cyrl-C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endParaRPr lang="en-US" sz="3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401080" cy="53578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sr-Cyrl-R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Хипервискозни </a:t>
            </a:r>
            <a:r>
              <a:rPr lang="sr-Latn-R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Sy </a:t>
            </a:r>
            <a:r>
              <a:rPr lang="sr-Cyrl-R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настаје због пораста вискозности крви услед повећаног бр Е</a:t>
            </a:r>
            <a:r>
              <a:rPr lang="sr-Latn-R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</a:t>
            </a:r>
            <a:r>
              <a:rPr lang="sr-Cyrl-R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sr-Latn-R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Le</a:t>
            </a:r>
            <a:r>
              <a:rPr lang="sr-Cyrl-R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или компоненти плазме, најчешће</a:t>
            </a:r>
            <a:r>
              <a:rPr lang="sr-Latn-R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Ig</a:t>
            </a:r>
          </a:p>
          <a:p>
            <a:pPr>
              <a:lnSpc>
                <a:spcPct val="80000"/>
              </a:lnSpc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Присуство “М компоненте” (тзв”лепљива крв):серум постане</a:t>
            </a:r>
            <a:r>
              <a:rPr lang="sr-Latn-R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4x</a:t>
            </a: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вискознији (нарочито код </a:t>
            </a:r>
            <a:r>
              <a:rPr lang="sr-Latn-R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IgG3</a:t>
            </a:r>
            <a:r>
              <a:rPr lang="sr-Cyrl-R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и</a:t>
            </a:r>
            <a:r>
              <a:rPr lang="sr-Latn-R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IgA</a:t>
            </a:r>
            <a:r>
              <a:rPr lang="sr-Cyrl-R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ММ и хипергамаглобулинемије</a:t>
            </a:r>
            <a:r>
              <a:rPr lang="sr-Latn-R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  <a:endParaRPr lang="sr-Cyrl-R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lnSpc>
                <a:spcPct val="80000"/>
              </a:lnSpc>
            </a:pPr>
            <a:r>
              <a:rPr lang="sr-Cyrl-R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Еритроцитоза (</a:t>
            </a:r>
            <a:r>
              <a:rPr lang="sr-Latn-R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PV</a:t>
            </a:r>
            <a:r>
              <a:rPr lang="sr-Cyrl-R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sr-Cyrl-R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Хиперлеукоцитоза (А</a:t>
            </a:r>
            <a:r>
              <a:rPr lang="sr-Latn-R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ML, ALL</a:t>
            </a:r>
            <a:r>
              <a:rPr lang="sr-Cyrl-R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): </a:t>
            </a:r>
            <a:r>
              <a:rPr lang="sr-Cyrl-RS" sz="2000" i="1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плућна леукостаза</a:t>
            </a:r>
            <a:r>
              <a:rPr lang="sr-Cyrl-R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-диспнеа, кашаљ, </a:t>
            </a:r>
            <a:r>
              <a:rPr lang="sr-Cyrl-RS" sz="2000" i="1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церебрална леукостаза</a:t>
            </a:r>
            <a:r>
              <a:rPr lang="sr-Cyrl-R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-конфузија, пареза кранијалних нн, </a:t>
            </a:r>
            <a:r>
              <a:rPr lang="sr-Cyrl-RS" sz="2000" i="1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губитак вида</a:t>
            </a:r>
            <a:r>
              <a:rPr lang="sr-Latn-RS" sz="2000" i="1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-</a:t>
            </a:r>
            <a:r>
              <a:rPr lang="sr-Cyrl-R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ретинална хеморагија или тромбоза </a:t>
            </a:r>
            <a:r>
              <a:rPr lang="sr-Latn-R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vv.centralis retine</a:t>
            </a:r>
            <a:endParaRPr lang="sr-Cyrl-C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главобоља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конфузија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вртоглавице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зујање у ушима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скотоми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диплопије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тромбозе (артеријске,венске): ретинопатија, енцефалопатија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крварење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Осећај недостатка ваздуха, бол у грудима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знаци ХТА</a:t>
            </a:r>
          </a:p>
          <a:p>
            <a:endParaRPr lang="en-US" dirty="0"/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sr-Cyrl-C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Симптоми и знаци поремећаја леукоцита</a:t>
            </a:r>
            <a:endParaRPr lang="sr-Latn-CS" sz="24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071546"/>
            <a:ext cx="8207375" cy="5103829"/>
          </a:xfrm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Симптоми </a:t>
            </a:r>
            <a:r>
              <a:rPr lang="sr-Cyrl-CS" sz="2400" b="1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гранулоцитопеније</a:t>
            </a: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: </a:t>
            </a:r>
          </a:p>
          <a:p>
            <a:pPr>
              <a:lnSpc>
                <a:spcPct val="90000"/>
              </a:lnSpc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фебрилност, </a:t>
            </a:r>
          </a:p>
          <a:p>
            <a:pPr>
              <a:lnSpc>
                <a:spcPct val="90000"/>
              </a:lnSpc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знаци инфекције захваћених ткива и органа</a:t>
            </a:r>
          </a:p>
          <a:p>
            <a:pPr>
              <a:buNone/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Симптоми и знаци </a:t>
            </a:r>
            <a:r>
              <a:rPr lang="sr-Cyrl-CS" sz="2400" b="1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неутропеније </a:t>
            </a: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(последица су инфекције):</a:t>
            </a:r>
          </a:p>
          <a:p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фебрилност, </a:t>
            </a:r>
          </a:p>
          <a:p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улцерације у устима, </a:t>
            </a:r>
          </a:p>
          <a:p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дизуричне тегобе, </a:t>
            </a:r>
          </a:p>
          <a:p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болови при гутању</a:t>
            </a:r>
          </a:p>
          <a:p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сепса</a:t>
            </a:r>
            <a:r>
              <a:rPr lang="sr-Cyrl-CS" sz="2400" b="1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endParaRPr lang="en-US" sz="24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lnSpc>
                <a:spcPct val="90000"/>
              </a:lnSpc>
              <a:buNone/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Симптоми </a:t>
            </a:r>
            <a:r>
              <a:rPr lang="sr-Cyrl-CS" sz="2400" b="1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лимфоцитопеније и моноцитопеније</a:t>
            </a: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:</a:t>
            </a:r>
          </a:p>
          <a:p>
            <a:pPr>
              <a:lnSpc>
                <a:spcPct val="90000"/>
              </a:lnSpc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знаци инфекције 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6"/>
          <p:cNvSpPr>
            <a:spLocks noChangeArrowheads="1"/>
          </p:cNvSpPr>
          <p:nvPr/>
        </p:nvSpPr>
        <p:spPr bwMode="auto">
          <a:xfrm>
            <a:off x="285720" y="214290"/>
            <a:ext cx="8418513" cy="5727700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just"/>
            <a:endParaRPr lang="sr-Latn-CS" sz="800" b="1" dirty="0"/>
          </a:p>
          <a:p>
            <a:pPr algn="just"/>
            <a:endParaRPr lang="sr-Latn-CS" sz="400" b="1" dirty="0"/>
          </a:p>
          <a:p>
            <a:pPr algn="just">
              <a:buClr>
                <a:srgbClr val="FF7575"/>
              </a:buClr>
            </a:pPr>
            <a:endParaRPr lang="sr-Latn-CS" sz="1600" b="1" dirty="0"/>
          </a:p>
          <a:p>
            <a:pPr algn="just">
              <a:buClr>
                <a:srgbClr val="FF7575"/>
              </a:buClr>
              <a:buFont typeface="Wingdings" pitchFamily="2" charset="2"/>
              <a:buNone/>
            </a:pPr>
            <a:endParaRPr lang="sr-Latn-CS" sz="400" b="1" dirty="0"/>
          </a:p>
          <a:p>
            <a:pPr lvl="1" algn="just">
              <a:buClr>
                <a:srgbClr val="FF7575"/>
              </a:buClr>
            </a:pPr>
            <a:r>
              <a:rPr lang="sr-Latn-CS" sz="1600" b="1" dirty="0"/>
              <a:t> </a:t>
            </a:r>
            <a:endParaRPr lang="sr-Cyrl-CS" sz="1600" b="1" dirty="0"/>
          </a:p>
          <a:p>
            <a:pPr lvl="1" algn="just">
              <a:buClr>
                <a:srgbClr val="FF7575"/>
              </a:buClr>
            </a:pPr>
            <a:endParaRPr lang="sr-Cyrl-CS" sz="1600" b="1" dirty="0"/>
          </a:p>
          <a:p>
            <a:pPr lvl="1" algn="just">
              <a:buClr>
                <a:srgbClr val="FF7575"/>
              </a:buClr>
            </a:pPr>
            <a:endParaRPr lang="sr-Cyrl-CS" sz="2000" dirty="0"/>
          </a:p>
          <a:p>
            <a:pPr lvl="1" algn="just">
              <a:buClr>
                <a:srgbClr val="FF7575"/>
              </a:buClr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Подаци о идентитету болесника </a:t>
            </a:r>
            <a:r>
              <a:rPr lang="sr-Latn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(административни подаци)</a:t>
            </a:r>
          </a:p>
          <a:p>
            <a:pPr lvl="1" algn="just">
              <a:buClr>
                <a:srgbClr val="FF7575"/>
              </a:buClr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Садашња болест </a:t>
            </a:r>
            <a:r>
              <a:rPr lang="sr-Latn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</a:t>
            </a:r>
            <a:r>
              <a:rPr lang="sr-Latn-CS" sz="2000" i="1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Anamnaesis morbi</a:t>
            </a:r>
            <a:r>
              <a:rPr lang="sr-Latn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</a:p>
          <a:p>
            <a:pPr lvl="2" algn="just">
              <a:buClr>
                <a:srgbClr val="FF7575"/>
              </a:buClr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Главне тегобе</a:t>
            </a:r>
            <a:endParaRPr lang="sr-Latn-C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lvl="2" algn="just">
              <a:buClr>
                <a:srgbClr val="FF7575"/>
              </a:buClr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Ближа, прецизнија  анамнеза</a:t>
            </a:r>
            <a:endParaRPr lang="sr-Latn-C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lvl="1" algn="just">
              <a:buClr>
                <a:srgbClr val="FF7575"/>
              </a:buClr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Анамнеза по системима</a:t>
            </a:r>
            <a:endParaRPr lang="sr-Latn-C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lvl="2" algn="just">
              <a:buClr>
                <a:srgbClr val="FF7575"/>
              </a:buClr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Опште појаве</a:t>
            </a:r>
            <a:endParaRPr lang="sr-Latn-C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lvl="2" algn="just">
              <a:buClr>
                <a:srgbClr val="FF7575"/>
              </a:buClr>
            </a:pPr>
            <a:r>
              <a:rPr lang="sr-Latn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Респираторни систем</a:t>
            </a:r>
            <a:endParaRPr lang="sr-Latn-C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lvl="2" algn="just">
              <a:buClr>
                <a:srgbClr val="FF7575"/>
              </a:buClr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Кардиоваскуларни систем</a:t>
            </a:r>
            <a:endParaRPr lang="sr-Latn-C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lvl="2" algn="just">
              <a:buClr>
                <a:srgbClr val="FF7575"/>
              </a:buClr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Гастроинтестинални систем</a:t>
            </a:r>
            <a:endParaRPr lang="sr-Latn-C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lvl="2" algn="just">
              <a:buClr>
                <a:srgbClr val="FF7575"/>
              </a:buClr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Хематопоезни систем</a:t>
            </a:r>
            <a:endParaRPr lang="sr-Latn-C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lvl="2" algn="just">
              <a:buClr>
                <a:srgbClr val="FF7575"/>
              </a:buClr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Ендокрини систем</a:t>
            </a:r>
            <a:endParaRPr lang="sr-Latn-C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lvl="2" algn="just">
              <a:buClr>
                <a:srgbClr val="FF7575"/>
              </a:buClr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Урогенитални систем</a:t>
            </a:r>
            <a:endParaRPr lang="sr-Latn-C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lvl="2" algn="just">
              <a:buClr>
                <a:srgbClr val="FF7575"/>
              </a:buClr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Локомоторни систем</a:t>
            </a:r>
            <a:endParaRPr lang="sr-Latn-C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lvl="2" algn="just">
              <a:buClr>
                <a:srgbClr val="FF7575"/>
              </a:buClr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Централни нервни систем</a:t>
            </a:r>
            <a:endParaRPr lang="sr-Latn-C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lvl="1" algn="just">
              <a:buClr>
                <a:srgbClr val="FF7575"/>
              </a:buClr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Лична анамнеза </a:t>
            </a:r>
            <a:r>
              <a:rPr lang="sr-Latn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</a:t>
            </a:r>
            <a:r>
              <a:rPr lang="sr-Latn-CS" sz="2000" i="1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Anamnaesis vitae</a:t>
            </a:r>
            <a:r>
              <a:rPr lang="sr-Latn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</a:p>
          <a:p>
            <a:pPr lvl="1" algn="just">
              <a:buClr>
                <a:srgbClr val="FF7575"/>
              </a:buClr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Породична анамнеза</a:t>
            </a:r>
            <a:r>
              <a:rPr lang="sr-Latn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</a:t>
            </a:r>
            <a:r>
              <a:rPr lang="sr-Latn-CS" sz="2000" i="1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Anamnaesis familliae</a:t>
            </a:r>
            <a:r>
              <a:rPr lang="sr-Latn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</a:p>
          <a:p>
            <a:pPr lvl="1" algn="just">
              <a:buClr>
                <a:srgbClr val="FF7575"/>
              </a:buClr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Социјално епидемиолошка анкета</a:t>
            </a:r>
            <a:endParaRPr lang="sr-Latn-C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214290"/>
            <a:ext cx="72728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C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АНАМНЕЗА</a:t>
            </a:r>
            <a:endParaRPr lang="en-US" sz="3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Симптоми и знаци поремећаја леукоцита</a:t>
            </a:r>
            <a:endParaRPr lang="en-US" sz="3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Симптоми </a:t>
            </a:r>
            <a:r>
              <a:rPr lang="sr-Cyrl-CS" sz="2400" b="1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леукоцитозе</a:t>
            </a: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- најчешће не постоје, али могу да се јаве:</a:t>
            </a:r>
          </a:p>
          <a:p>
            <a:pPr>
              <a:lnSpc>
                <a:spcPct val="90000"/>
              </a:lnSpc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пријапизам, </a:t>
            </a:r>
          </a:p>
          <a:p>
            <a:pPr>
              <a:lnSpc>
                <a:spcPct val="90000"/>
              </a:lnSpc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инфилтрација гингиве, </a:t>
            </a:r>
          </a:p>
          <a:p>
            <a:pPr>
              <a:lnSpc>
                <a:spcPct val="90000"/>
              </a:lnSpc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симптоми можданог удара и др</a:t>
            </a:r>
          </a:p>
          <a:p>
            <a:pPr>
              <a:lnSpc>
                <a:spcPct val="90000"/>
              </a:lnSpc>
            </a:pPr>
            <a:r>
              <a:rPr lang="sr-Cyrl-CS" sz="2400" b="1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Инфилтрација костне сржи и органа малигним ћелијама:</a:t>
            </a:r>
          </a:p>
          <a:p>
            <a:pPr>
              <a:lnSpc>
                <a:spcPct val="90000"/>
              </a:lnSpc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Бол у костима, остеолизне лезије,</a:t>
            </a:r>
          </a:p>
          <a:p>
            <a:pPr>
              <a:lnSpc>
                <a:spcPct val="90000"/>
              </a:lnSpc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Увећање лимфних чворова, </a:t>
            </a:r>
          </a:p>
          <a:p>
            <a:pPr>
              <a:lnSpc>
                <a:spcPct val="90000"/>
              </a:lnSpc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спленомегалија, </a:t>
            </a:r>
          </a:p>
          <a:p>
            <a:pPr>
              <a:lnSpc>
                <a:spcPct val="90000"/>
              </a:lnSpc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хепатомегалија</a:t>
            </a:r>
          </a:p>
          <a:p>
            <a:endParaRPr lang="en-US" dirty="0"/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500042"/>
            <a:ext cx="8229600" cy="1143000"/>
          </a:xfrm>
        </p:spPr>
        <p:txBody>
          <a:bodyPr/>
          <a:lstStyle/>
          <a:p>
            <a:r>
              <a:rPr lang="sr-Cyrl-CS" sz="36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Симптоми и знаци хеморагијског синдрома</a:t>
            </a:r>
            <a:endParaRPr lang="en-US" sz="36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57158" y="1214422"/>
            <a:ext cx="5727010" cy="4329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10000"/>
              </a:lnSpc>
              <a:buFontTx/>
              <a:buChar char="-"/>
              <a:defRPr/>
            </a:pPr>
            <a:endParaRPr lang="sr-Cyrl-CS" sz="2800" dirty="0">
              <a:latin typeface="Tahoma" pitchFamily="34" charset="0"/>
            </a:endParaRPr>
          </a:p>
          <a:p>
            <a:pPr eaLnBrk="0" hangingPunct="0">
              <a:lnSpc>
                <a:spcPct val="110000"/>
              </a:lnSpc>
              <a:buFont typeface="Arial" pitchFamily="34" charset="0"/>
              <a:buChar char="•"/>
              <a:defRPr/>
            </a:pPr>
            <a:r>
              <a:rPr lang="sr-Cyrl-CS" sz="2600" dirty="0">
                <a:latin typeface="+mn-lt"/>
              </a:rPr>
              <a:t> </a:t>
            </a: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Епистакса</a:t>
            </a:r>
          </a:p>
          <a:p>
            <a:pPr eaLnBrk="0" hangingPunct="0">
              <a:lnSpc>
                <a:spcPct val="110000"/>
              </a:lnSpc>
              <a:buFont typeface="Arial" pitchFamily="34" charset="0"/>
              <a:buChar char="•"/>
              <a:defRPr/>
            </a:pP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Хемоптизије</a:t>
            </a:r>
          </a:p>
          <a:p>
            <a:pPr eaLnBrk="0" hangingPunct="0">
              <a:lnSpc>
                <a:spcPct val="110000"/>
              </a:lnSpc>
              <a:buFont typeface="Arial" pitchFamily="34" charset="0"/>
              <a:buChar char="•"/>
              <a:defRPr/>
            </a:pP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Хематурија</a:t>
            </a:r>
          </a:p>
          <a:p>
            <a:pPr eaLnBrk="0" hangingPunct="0">
              <a:lnSpc>
                <a:spcPct val="110000"/>
              </a:lnSpc>
              <a:buFont typeface="Arial" pitchFamily="34" charset="0"/>
              <a:buChar char="•"/>
              <a:defRPr/>
            </a:pP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Мелена</a:t>
            </a:r>
            <a:endParaRPr lang="sr-Latn-RS" sz="2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eaLnBrk="0" hangingPunct="0">
              <a:lnSpc>
                <a:spcPct val="110000"/>
              </a:lnSpc>
              <a:defRPr/>
            </a:pP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sr-Cyrl-CS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(60мл крви за 1 црну столицу, 200мл мелена)</a:t>
            </a:r>
          </a:p>
          <a:p>
            <a:pPr eaLnBrk="0" hangingPunct="0">
              <a:lnSpc>
                <a:spcPct val="110000"/>
              </a:lnSpc>
              <a:buFont typeface="Arial" pitchFamily="34" charset="0"/>
              <a:buChar char="•"/>
              <a:defRPr/>
            </a:pP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Хематемеза</a:t>
            </a:r>
            <a:r>
              <a:rPr lang="sr-Latn-R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sr-Latn-RS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</a:t>
            </a:r>
            <a:r>
              <a:rPr lang="sr-Cyrl-RS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свежа крв или “талог од кафе”)</a:t>
            </a:r>
            <a:endParaRPr lang="sr-Cyrl-CS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eaLnBrk="0" hangingPunct="0">
              <a:lnSpc>
                <a:spcPct val="110000"/>
              </a:lnSpc>
              <a:buFont typeface="Arial" pitchFamily="34" charset="0"/>
              <a:buChar char="•"/>
              <a:defRPr/>
            </a:pP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хемартроза</a:t>
            </a:r>
          </a:p>
          <a:p>
            <a:pPr eaLnBrk="0" hangingPunct="0">
              <a:lnSpc>
                <a:spcPct val="110000"/>
              </a:lnSpc>
              <a:buFont typeface="Arial" pitchFamily="34" charset="0"/>
              <a:buChar char="•"/>
              <a:defRPr/>
            </a:pP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Продужена крварења после екстракције зуба, тонзилектомије, повреде</a:t>
            </a:r>
          </a:p>
          <a:p>
            <a:pPr eaLnBrk="0" hangingPunct="0">
              <a:lnSpc>
                <a:spcPct val="110000"/>
              </a:lnSpc>
              <a:buFont typeface="Arial" pitchFamily="34" charset="0"/>
              <a:buChar char="•"/>
              <a:defRPr/>
            </a:pP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Хематохезија  </a:t>
            </a:r>
            <a:r>
              <a:rPr lang="sr-Cyrl-CS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(светлоцрвена крв из ректума)</a:t>
            </a:r>
          </a:p>
        </p:txBody>
      </p:sp>
      <p:sp>
        <p:nvSpPr>
          <p:cNvPr id="6" name="Rectangle 5"/>
          <p:cNvSpPr/>
          <p:nvPr/>
        </p:nvSpPr>
        <p:spPr>
          <a:xfrm>
            <a:off x="4860032" y="1515653"/>
            <a:ext cx="4143372" cy="168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10000"/>
              </a:lnSpc>
              <a:defRPr/>
            </a:pPr>
            <a:r>
              <a:rPr lang="sr-Cyrl-CS" sz="2800" dirty="0"/>
              <a:t> </a:t>
            </a:r>
          </a:p>
          <a:p>
            <a:pPr algn="just" eaLnBrk="0" hangingPunct="0">
              <a:lnSpc>
                <a:spcPct val="110000"/>
              </a:lnSpc>
              <a:buFont typeface="Arial" pitchFamily="34" charset="0"/>
              <a:buChar char="•"/>
              <a:defRPr/>
            </a:pP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Пурпура (петехије, екхимозе)</a:t>
            </a:r>
          </a:p>
          <a:p>
            <a:pPr algn="just" eaLnBrk="0" hangingPunct="0">
              <a:lnSpc>
                <a:spcPct val="110000"/>
              </a:lnSpc>
              <a:buFont typeface="Arial" pitchFamily="34" charset="0"/>
              <a:buChar char="•"/>
              <a:defRPr/>
            </a:pP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хематоми</a:t>
            </a:r>
          </a:p>
          <a:p>
            <a:pPr algn="just" eaLnBrk="0" hangingPunct="0">
              <a:lnSpc>
                <a:spcPct val="110000"/>
              </a:lnSpc>
              <a:buFont typeface="Arial" pitchFamily="34" charset="0"/>
              <a:buChar char="•"/>
              <a:defRPr/>
            </a:pP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суфузије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Box 1"/>
          <p:cNvSpPr txBox="1">
            <a:spLocks noChangeArrowheads="1"/>
          </p:cNvSpPr>
          <p:nvPr/>
        </p:nvSpPr>
        <p:spPr bwMode="auto">
          <a:xfrm>
            <a:off x="670562" y="500063"/>
            <a:ext cx="804258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en-US" sz="3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Клиничка</a:t>
            </a:r>
            <a:r>
              <a:rPr lang="en-US" altLang="en-US" sz="3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3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слика</a:t>
            </a:r>
            <a:r>
              <a:rPr lang="en-US" altLang="en-US" sz="3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(</a:t>
            </a:r>
            <a:r>
              <a:rPr lang="en-US" altLang="en-US" sz="3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најчешћи</a:t>
            </a:r>
            <a:r>
              <a:rPr lang="en-US" altLang="en-US" sz="3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3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облици</a:t>
            </a:r>
            <a:r>
              <a:rPr lang="en-US" altLang="en-US" sz="3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3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крварења</a:t>
            </a:r>
            <a:r>
              <a:rPr lang="en-US" altLang="en-US" sz="3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</a:p>
          <a:p>
            <a:pPr algn="ctr" eaLnBrk="1" hangingPunct="1"/>
            <a:endParaRPr lang="en-US" altLang="en-US" sz="3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 eaLnBrk="1" hangingPunct="1"/>
            <a:endParaRPr lang="en-US" altLang="en-US" sz="3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5843" name="TextBox 3"/>
          <p:cNvSpPr txBox="1">
            <a:spLocks noChangeArrowheads="1"/>
          </p:cNvSpPr>
          <p:nvPr/>
        </p:nvSpPr>
        <p:spPr bwMode="auto">
          <a:xfrm>
            <a:off x="357188" y="2857500"/>
            <a:ext cx="39290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en-US" altLang="en-US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eaLnBrk="1" hangingPunct="1"/>
            <a:endParaRPr lang="en-US" altLang="en-US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357688" y="1785938"/>
            <a:ext cx="4572000" cy="44291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1" hangingPunct="1">
              <a:defRPr/>
            </a:pP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Површина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коже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и </a:t>
            </a: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слузокоже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: (</a:t>
            </a: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тачкаста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крварења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у </a:t>
            </a: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виду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петехија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екхимоза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пурпуре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</a:p>
          <a:p>
            <a:pPr algn="just" eaLnBrk="1" hangingPunct="1">
              <a:defRPr/>
            </a:pPr>
            <a:endParaRPr lang="en-US" sz="22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 eaLnBrk="1" hangingPunct="1">
              <a:defRPr/>
            </a:pP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ГИТ </a:t>
            </a: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крварења</a:t>
            </a:r>
            <a:endParaRPr lang="en-US" sz="22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 eaLnBrk="1" hangingPunct="1">
              <a:defRPr/>
            </a:pPr>
            <a:endParaRPr lang="en-US" sz="22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 eaLnBrk="1" hangingPunct="1">
              <a:defRPr/>
            </a:pP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Генитоуринарни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тракт</a:t>
            </a:r>
            <a:endParaRPr lang="en-US" sz="22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 eaLnBrk="1" hangingPunct="1">
              <a:defRPr/>
            </a:pPr>
            <a:endParaRPr lang="en-US" sz="22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 eaLnBrk="1" hangingPunct="1">
              <a:defRPr/>
            </a:pP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Епистакса</a:t>
            </a:r>
            <a:endParaRPr lang="en-US" sz="22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 eaLnBrk="1" hangingPunct="1">
              <a:defRPr/>
            </a:pPr>
            <a:endParaRPr lang="en-US" sz="22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 eaLnBrk="1" hangingPunct="1">
              <a:defRPr/>
            </a:pP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Хемоптизија</a:t>
            </a:r>
            <a:endParaRPr lang="en-US" sz="22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14313" y="2357438"/>
            <a:ext cx="3500437" cy="32146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Тромбоцитопенијa</a:t>
            </a:r>
            <a:endParaRPr lang="en-US" sz="22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eaLnBrk="1" hangingPunct="1">
              <a:defRPr/>
            </a:pPr>
            <a:endParaRPr lang="en-US" sz="22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eaLnBrk="1" hangingPunct="1">
              <a:defRPr/>
            </a:pP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Kвалитативни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поремећај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тромбоцита</a:t>
            </a:r>
            <a:endParaRPr lang="en-US" sz="22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eaLnBrk="1" hangingPunct="1">
              <a:defRPr/>
            </a:pPr>
            <a:endParaRPr lang="en-US" sz="22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eaLnBrk="1" hangingPunct="1">
              <a:defRPr/>
            </a:pP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Васкуларни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поремећаји</a:t>
            </a:r>
            <a:endParaRPr lang="en-US" sz="22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3" name="Right Arrow 12"/>
          <p:cNvSpPr/>
          <p:nvPr/>
        </p:nvSpPr>
        <p:spPr>
          <a:xfrm>
            <a:off x="3786188" y="3643313"/>
            <a:ext cx="571500" cy="484187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Box 1"/>
          <p:cNvSpPr txBox="1">
            <a:spLocks noChangeArrowheads="1"/>
          </p:cNvSpPr>
          <p:nvPr/>
        </p:nvSpPr>
        <p:spPr bwMode="auto">
          <a:xfrm>
            <a:off x="766950" y="357188"/>
            <a:ext cx="813556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en-US" sz="3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Клиничка</a:t>
            </a:r>
            <a:r>
              <a:rPr lang="en-US" altLang="en-US" sz="3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3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слика</a:t>
            </a:r>
            <a:r>
              <a:rPr lang="en-US" altLang="en-US" sz="3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(</a:t>
            </a:r>
            <a:r>
              <a:rPr lang="en-US" altLang="en-US" sz="3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најчешћи</a:t>
            </a:r>
            <a:r>
              <a:rPr lang="en-US" altLang="en-US" sz="3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3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облици</a:t>
            </a:r>
            <a:r>
              <a:rPr lang="en-US" altLang="en-US" sz="3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3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крварења</a:t>
            </a:r>
            <a:r>
              <a:rPr lang="en-US" altLang="en-US" sz="3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 </a:t>
            </a:r>
          </a:p>
        </p:txBody>
      </p:sp>
      <p:sp>
        <p:nvSpPr>
          <p:cNvPr id="4" name="Rectangle 3"/>
          <p:cNvSpPr/>
          <p:nvPr/>
        </p:nvSpPr>
        <p:spPr>
          <a:xfrm>
            <a:off x="214313" y="2786063"/>
            <a:ext cx="3357562" cy="307181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Наследни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недостатак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фактора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коагулације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(</a:t>
            </a: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хемофилија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А, Б) </a:t>
            </a:r>
          </a:p>
          <a:p>
            <a:pPr eaLnBrk="1" hangingPunct="1">
              <a:defRPr/>
            </a:pPr>
            <a:endParaRPr lang="en-US" sz="22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eaLnBrk="1" hangingPunct="1">
              <a:defRPr/>
            </a:pP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Болесници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на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антикоагулантној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ант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терапији</a:t>
            </a:r>
            <a:endParaRPr lang="en-US" sz="22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0" y="2000250"/>
            <a:ext cx="4357688" cy="38576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Крварења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у </a:t>
            </a: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дубока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ткива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и </a:t>
            </a: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зглобове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извесно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време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после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повреде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:</a:t>
            </a:r>
          </a:p>
          <a:p>
            <a:pPr eaLnBrk="1" hangingPunct="1">
              <a:defRPr/>
            </a:pPr>
            <a:endParaRPr lang="en-US" sz="22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eaLnBrk="1" hangingPunct="1">
              <a:defRPr/>
            </a:pP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Хемартрозе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(</a:t>
            </a: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хемофилија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</a:p>
          <a:p>
            <a:pPr eaLnBrk="1" hangingPunct="1">
              <a:defRPr/>
            </a:pP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</a:t>
            </a:r>
          </a:p>
          <a:p>
            <a:pPr eaLnBrk="1" hangingPunct="1">
              <a:defRPr/>
            </a:pP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Дубоки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хематоми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</a:p>
          <a:p>
            <a:pPr eaLnBrk="1" hangingPunct="1">
              <a:defRPr/>
            </a:pPr>
            <a:endParaRPr lang="en-US" sz="22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eaLnBrk="1" hangingPunct="1">
              <a:defRPr/>
            </a:pP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Ретроперитонеално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крварење</a:t>
            </a:r>
            <a:r>
              <a:rPr 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</p:txBody>
      </p:sp>
      <p:sp>
        <p:nvSpPr>
          <p:cNvPr id="6" name="Right Arrow 5"/>
          <p:cNvSpPr/>
          <p:nvPr/>
        </p:nvSpPr>
        <p:spPr>
          <a:xfrm>
            <a:off x="3857625" y="4000500"/>
            <a:ext cx="642938" cy="484188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Box 1"/>
          <p:cNvSpPr txBox="1">
            <a:spLocks noChangeArrowheads="1"/>
          </p:cNvSpPr>
          <p:nvPr/>
        </p:nvSpPr>
        <p:spPr bwMode="auto">
          <a:xfrm>
            <a:off x="899592" y="34712"/>
            <a:ext cx="76438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sr-Cyrl-RS" altLang="en-US" sz="2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Х</a:t>
            </a:r>
            <a:r>
              <a:rPr lang="en-US" altLang="en-US" sz="28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еморагијск</a:t>
            </a:r>
            <a:r>
              <a:rPr lang="sr-Cyrl-RS" altLang="en-US" sz="2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е</a:t>
            </a:r>
            <a:r>
              <a:rPr lang="en-US" altLang="en-US" sz="2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28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дерматолошк</a:t>
            </a:r>
            <a:r>
              <a:rPr lang="sr-Cyrl-RS" altLang="en-US" sz="2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е</a:t>
            </a:r>
            <a:r>
              <a:rPr lang="en-US" altLang="en-US" sz="2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28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лезиј</a:t>
            </a:r>
            <a:r>
              <a:rPr lang="sr-Cyrl-RS" altLang="en-US" sz="28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е</a:t>
            </a:r>
            <a:endParaRPr lang="en-US" altLang="en-US" sz="28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7891" name="TextBox 2"/>
          <p:cNvSpPr txBox="1">
            <a:spLocks noChangeArrowheads="1"/>
          </p:cNvSpPr>
          <p:nvPr/>
        </p:nvSpPr>
        <p:spPr bwMode="auto">
          <a:xfrm>
            <a:off x="395288" y="1052513"/>
            <a:ext cx="860425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Крварење</a:t>
            </a: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у </a:t>
            </a:r>
            <a:r>
              <a:rPr lang="en-US" alt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кожу</a:t>
            </a: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се</a:t>
            </a: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дефинише</a:t>
            </a: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као</a:t>
            </a: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екстравазација</a:t>
            </a: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крви</a:t>
            </a: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из</a:t>
            </a: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крвних</a:t>
            </a: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судова</a:t>
            </a: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коже</a:t>
            </a: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alt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слузокоже</a:t>
            </a: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alt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субкутаног</a:t>
            </a: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ткива</a:t>
            </a: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  <a:endParaRPr lang="en-US" altLang="en-US" sz="22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eaLnBrk="1" hangingPunct="1">
              <a:buFontTx/>
              <a:buAutoNum type="arabicPeriod"/>
            </a:pPr>
            <a:endParaRPr lang="en-US" alt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eaLnBrk="1" hangingPunct="1"/>
            <a:endParaRPr lang="en-US" alt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57188" y="3071813"/>
            <a:ext cx="2786062" cy="13430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Према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величини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кожних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промена</a:t>
            </a:r>
            <a:r>
              <a:rPr 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</p:txBody>
      </p:sp>
      <p:sp>
        <p:nvSpPr>
          <p:cNvPr id="10" name="Rectangle 9"/>
          <p:cNvSpPr/>
          <p:nvPr/>
        </p:nvSpPr>
        <p:spPr>
          <a:xfrm>
            <a:off x="3924300" y="2852738"/>
            <a:ext cx="5076825" cy="235743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457200" indent="-457200" eaLnBrk="1" hangingPunct="1">
              <a:defRPr/>
            </a:pP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Петехије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: </a:t>
            </a: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лезија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промера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до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2мм</a:t>
            </a:r>
          </a:p>
          <a:p>
            <a:pPr marL="457200" indent="-457200" eaLnBrk="1" hangingPunct="1">
              <a:defRPr/>
            </a:pP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Пурпура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: </a:t>
            </a: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лезија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промера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2мм-1цм</a:t>
            </a:r>
          </a:p>
          <a:p>
            <a:pPr marL="457200" indent="-457200" eaLnBrk="1" hangingPunct="1">
              <a:defRPr/>
            </a:pP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Екхимоза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: </a:t>
            </a: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лезија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промера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преко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1цм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50825" y="5589588"/>
            <a:ext cx="3071813" cy="914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457200" indent="-457200" eaLnBrk="1" hangingPunct="1">
              <a:defRPr/>
            </a:pP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Према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боји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кожних</a:t>
            </a:r>
            <a:endParaRPr lang="en-US" sz="22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457200" indent="-457200" eaLnBrk="1" hangingPunct="1">
              <a:defRPr/>
            </a:pP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промена</a:t>
            </a:r>
            <a:r>
              <a:rPr lang="en-US" sz="2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241448" y="5589588"/>
            <a:ext cx="4791075" cy="9144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457200" indent="-457200" eaLnBrk="1" hangingPunct="1">
              <a:defRPr/>
            </a:pP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Црвене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(</a:t>
            </a: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површинске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</a:p>
          <a:p>
            <a:pPr marL="457200" indent="-457200" eaLnBrk="1" hangingPunct="1">
              <a:defRPr/>
            </a:pP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Пурпурне</a:t>
            </a:r>
            <a:r>
              <a:rPr 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</a:t>
            </a:r>
            <a:r>
              <a:rPr 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дубоке</a:t>
            </a:r>
            <a:r>
              <a:rPr lang="en-US" sz="2200" dirty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</a:p>
        </p:txBody>
      </p:sp>
      <p:sp>
        <p:nvSpPr>
          <p:cNvPr id="15" name="Left Brace 14"/>
          <p:cNvSpPr/>
          <p:nvPr/>
        </p:nvSpPr>
        <p:spPr>
          <a:xfrm>
            <a:off x="3419475" y="2781300"/>
            <a:ext cx="571500" cy="2357438"/>
          </a:xfrm>
          <a:prstGeom prst="leftBrace">
            <a:avLst>
              <a:gd name="adj1" fmla="val 0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6" name="Left Brace 15"/>
          <p:cNvSpPr/>
          <p:nvPr/>
        </p:nvSpPr>
        <p:spPr>
          <a:xfrm>
            <a:off x="3635375" y="5445125"/>
            <a:ext cx="428625" cy="121443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schemeClr val="accent2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103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1143000"/>
            <a:ext cx="7429500" cy="435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TextBox 2"/>
          <p:cNvSpPr txBox="1">
            <a:spLocks noChangeArrowheads="1"/>
          </p:cNvSpPr>
          <p:nvPr/>
        </p:nvSpPr>
        <p:spPr bwMode="auto">
          <a:xfrm>
            <a:off x="2483768" y="5053385"/>
            <a:ext cx="466986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sr-Cyrl-CS" altLang="en-US" sz="2200" b="1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Имун</a:t>
            </a:r>
            <a:r>
              <a:rPr lang="sr-Cyrl-RS" altLang="en-US" sz="2200" b="1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олошка</a:t>
            </a:r>
            <a:r>
              <a:rPr lang="sr-Cyrl-CS" altLang="en-US" sz="2200" b="1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тромбоцитопенија</a:t>
            </a:r>
            <a:r>
              <a:rPr lang="en-US" altLang="en-US" sz="2200" b="1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(</a:t>
            </a:r>
            <a:r>
              <a:rPr lang="sr-Latn-RS" altLang="en-US" sz="2200" b="1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ITP</a:t>
            </a:r>
            <a:r>
              <a:rPr lang="en-US" altLang="en-US" b="1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Box 1"/>
          <p:cNvSpPr txBox="1">
            <a:spLocks noChangeArrowheads="1"/>
          </p:cNvSpPr>
          <p:nvPr/>
        </p:nvSpPr>
        <p:spPr bwMode="auto">
          <a:xfrm>
            <a:off x="1000125" y="214313"/>
            <a:ext cx="764381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sr-Cyrl-RS" altLang="en-US" sz="3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Х</a:t>
            </a:r>
            <a:r>
              <a:rPr lang="en-US" altLang="en-US" sz="3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еморагијск</a:t>
            </a:r>
            <a:r>
              <a:rPr lang="sr-Cyrl-RS" altLang="en-US" sz="3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е</a:t>
            </a:r>
            <a:r>
              <a:rPr lang="en-US" altLang="en-US" sz="3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3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дерматолошк</a:t>
            </a:r>
            <a:r>
              <a:rPr lang="sr-Cyrl-RS" altLang="en-US" sz="3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е</a:t>
            </a:r>
            <a:r>
              <a:rPr lang="en-US" altLang="en-US" sz="3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3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лезиј</a:t>
            </a:r>
            <a:r>
              <a:rPr lang="sr-Cyrl-RS" altLang="en-US" sz="3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е</a:t>
            </a:r>
            <a:endParaRPr lang="en-US" altLang="en-US" sz="32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0963" name="TextBox 2"/>
          <p:cNvSpPr txBox="1">
            <a:spLocks noChangeArrowheads="1"/>
          </p:cNvSpPr>
          <p:nvPr/>
        </p:nvSpPr>
        <p:spPr bwMode="auto">
          <a:xfrm>
            <a:off x="500063" y="1500188"/>
            <a:ext cx="8358187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Код</a:t>
            </a: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еритема</a:t>
            </a: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и </a:t>
            </a:r>
            <a:r>
              <a:rPr lang="en-US" alt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телеангиектазија</a:t>
            </a: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крв</a:t>
            </a: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не</a:t>
            </a: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напушта</a:t>
            </a: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крвне</a:t>
            </a: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2200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судове</a:t>
            </a:r>
            <a:r>
              <a:rPr lang="sr-Cyrl-C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 </a:t>
            </a:r>
            <a:endParaRPr lang="en-US" altLang="en-US" sz="24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eaLnBrk="1" hangingPunct="1">
              <a:buFontTx/>
              <a:buAutoNum type="arabicPeriod"/>
            </a:pPr>
            <a:endParaRPr lang="en-US" altLang="en-US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eaLnBrk="1" hangingPunct="1"/>
            <a:endParaRPr lang="en-US" altLang="en-US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0965" name="TextBox 4"/>
          <p:cNvSpPr txBox="1">
            <a:spLocks noChangeArrowheads="1"/>
          </p:cNvSpPr>
          <p:nvPr/>
        </p:nvSpPr>
        <p:spPr bwMode="auto">
          <a:xfrm>
            <a:off x="1979713" y="4835237"/>
            <a:ext cx="54497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sr-Cyrl-CS" altLang="en-US" sz="22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Крварење из телеангиектатичких капилара</a:t>
            </a:r>
          </a:p>
          <a:p>
            <a:pPr eaLnBrk="1" hangingPunct="1"/>
            <a:r>
              <a:rPr lang="sr-Cyrl-CS" altLang="en-US" sz="22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М. </a:t>
            </a:r>
            <a:r>
              <a:rPr lang="sr-Latn-CS" altLang="en-US" sz="22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Rendu Osler Weber (</a:t>
            </a:r>
            <a:r>
              <a:rPr lang="sr-Cyrl-CS" altLang="en-US" sz="22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васкулопатија)</a:t>
            </a:r>
            <a:endParaRPr lang="en-US" altLang="en-US" sz="2200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25" y="2172399"/>
            <a:ext cx="7339023" cy="4295014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>
          <a:xfrm>
            <a:off x="457200" y="-171450"/>
            <a:ext cx="8229600" cy="1143000"/>
          </a:xfrm>
        </p:spPr>
        <p:txBody>
          <a:bodyPr/>
          <a:lstStyle/>
          <a:p>
            <a:r>
              <a:rPr lang="sr-Cyrl-CS" altLang="en-US" sz="2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Х</a:t>
            </a:r>
            <a:r>
              <a:rPr lang="en-US" altLang="en-US" sz="2800" dirty="0" err="1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еморагијск</a:t>
            </a:r>
            <a:r>
              <a:rPr lang="sr-Cyrl-CS" altLang="en-US" sz="2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е</a:t>
            </a:r>
            <a:r>
              <a:rPr lang="en-US" altLang="en-US" sz="2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2800" dirty="0" err="1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дерматолошк</a:t>
            </a:r>
            <a:r>
              <a:rPr lang="sr-Cyrl-CS" altLang="en-US" sz="2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е</a:t>
            </a:r>
            <a:r>
              <a:rPr lang="en-US" altLang="en-US" sz="2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2800" dirty="0" err="1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лезиј</a:t>
            </a:r>
            <a:r>
              <a:rPr lang="sr-Cyrl-CS" altLang="en-US" sz="2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е-</a:t>
            </a:r>
            <a:r>
              <a:rPr lang="sr-Cyrl-CS" altLang="en-US" sz="2800" b="1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sr-Cyrl-CS" altLang="en-US" sz="2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пурпура</a:t>
            </a:r>
            <a:endParaRPr lang="en-US" altLang="en-US" sz="28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92150"/>
            <a:ext cx="9144000" cy="5761186"/>
          </a:xfrm>
        </p:spPr>
        <p:txBody>
          <a:bodyPr/>
          <a:lstStyle/>
          <a:p>
            <a:pPr marL="92075" indent="0">
              <a:defRPr/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Права пурпура </a:t>
            </a:r>
          </a:p>
          <a:p>
            <a:pPr marL="549275" indent="-457200">
              <a:buFontTx/>
              <a:buAutoNum type="arabicPeriod"/>
              <a:defRPr/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Хемостазни поремећаји-бр и функција Тр, поремећаји коагулације</a:t>
            </a:r>
          </a:p>
          <a:p>
            <a:pPr marL="549275" indent="-457200">
              <a:buFontTx/>
              <a:buAutoNum type="arabicPeriod"/>
              <a:defRPr/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Нехемостазни дефекти-васкуларна пурпура</a:t>
            </a:r>
          </a:p>
          <a:p>
            <a:pPr marL="92075" indent="0">
              <a:defRPr/>
            </a:pP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“</a:t>
            </a:r>
            <a:r>
              <a:rPr lang="sr-Cyrl-CS" sz="2000" b="1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Палпабилна пурпура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”-</a:t>
            </a: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изнад равни коже, механизам није потпуно јасан</a:t>
            </a:r>
          </a:p>
          <a:p>
            <a:pPr marL="92075" indent="0">
              <a:defRPr/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Највероватније постоји повећана васк.пермеабилност, екстравазација протеина плазме са развојем екстраваскуларне коагулације и таложење фибрина (васкулитиси, дерматолошка обољења, криоглобулинемија)</a:t>
            </a:r>
          </a:p>
          <a:p>
            <a:pPr marL="92075" indent="0">
              <a:defRPr/>
            </a:pP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“</a:t>
            </a:r>
            <a:r>
              <a:rPr lang="sr-Cyrl-CS" sz="2000" b="1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Непалпабилна пурпура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”</a:t>
            </a:r>
            <a:r>
              <a:rPr lang="sr-Cyrl-CS" sz="2000" b="1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-</a:t>
            </a: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у нивоу коже</a:t>
            </a:r>
          </a:p>
          <a:p>
            <a:pPr marL="92075" indent="0">
              <a:defRPr/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Повишен градијент притиска у кс (кашаљ, повраћање)</a:t>
            </a:r>
          </a:p>
          <a:p>
            <a:pPr marL="92075" indent="0">
              <a:defRPr/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Поремећај механичких својстава микроциркулације(старосно доба, гликокорткоиди,деф вит Ц, поремећај везивног ткива, инфилтрација амилоидом)</a:t>
            </a:r>
          </a:p>
          <a:p>
            <a:pPr marL="92075" indent="0">
              <a:defRPr/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Траума крвног суда (физичка, УВ зрачење, инфекција, емболуси, алергија, неопластични метаболички)</a:t>
            </a:r>
          </a:p>
          <a:p>
            <a:pPr marL="92075" indent="0">
              <a:defRPr/>
            </a:pPr>
            <a:endParaRPr lang="sr-Cyrl-C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92075" indent="0">
              <a:buFontTx/>
              <a:buNone/>
              <a:defRPr/>
            </a:pPr>
            <a:r>
              <a:rPr lang="sr-Cyrl-CS" sz="2000" b="1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Хематоми</a:t>
            </a: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настају продирањем крви у поткожно или мишићно ткиво (трауме, поремећаји коагулације)</a:t>
            </a:r>
            <a:endParaRPr lang="en-U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0363498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785926"/>
            <a:ext cx="3428992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14282" y="5500702"/>
            <a:ext cx="39885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Петехије</a:t>
            </a:r>
            <a:r>
              <a:rPr lang="sr-Latn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(</a:t>
            </a: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тромбоцитопенија)</a:t>
            </a:r>
            <a:endParaRPr lang="en-US" sz="24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29322" y="5429264"/>
            <a:ext cx="16097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CS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васкулитис</a:t>
            </a:r>
            <a:endParaRPr lang="en-US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026" name="Picture 2" descr="C:\Documents and Settings\Korisnik\Desktop\New Folder 1\im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857364"/>
            <a:ext cx="3048000" cy="307183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Знаци хеморагијског синдрома</a:t>
            </a:r>
            <a:endParaRPr lang="en-US" sz="3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074" name="Picture 2" descr="D:\ceca\PREDAVANJA CECA\ИНТЕРНА МЕДИЦИНА 1 propedevtika\20150911_09184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364" y="1285860"/>
            <a:ext cx="7200660" cy="428628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756153" y="5715016"/>
            <a:ext cx="30139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Cyrl-RS" sz="2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тромбоцитопенија</a:t>
            </a:r>
            <a:endParaRPr lang="en-US" sz="28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5"/>
          <p:cNvSpPr>
            <a:spLocks noChangeArrowheads="1"/>
          </p:cNvSpPr>
          <p:nvPr/>
        </p:nvSpPr>
        <p:spPr bwMode="auto">
          <a:xfrm>
            <a:off x="0" y="0"/>
            <a:ext cx="9144000" cy="5643602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just"/>
            <a:endParaRPr lang="sr-Latn-CS" sz="2400" b="1" dirty="0"/>
          </a:p>
          <a:p>
            <a:pPr algn="just"/>
            <a:endParaRPr lang="sr-Latn-CS" sz="800" b="1" dirty="0"/>
          </a:p>
          <a:p>
            <a:pPr marL="6350" lvl="1" indent="-6350" algn="ctr">
              <a:buClr>
                <a:srgbClr val="FF7575"/>
              </a:buClr>
            </a:pPr>
            <a:r>
              <a:rPr lang="sr-Cyrl-CS" b="1" dirty="0"/>
              <a:t> </a:t>
            </a:r>
          </a:p>
          <a:p>
            <a:pPr marL="6350" lvl="1" indent="-6350" algn="ctr">
              <a:buClr>
                <a:srgbClr val="FF7575"/>
              </a:buClr>
            </a:pPr>
            <a:r>
              <a:rPr lang="sr-Latn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</a:t>
            </a: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пште појаве</a:t>
            </a:r>
          </a:p>
          <a:p>
            <a:pPr marL="6350" lvl="2" indent="-6350">
              <a:buClr>
                <a:srgbClr val="FF7575"/>
              </a:buClr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Д</a:t>
            </a:r>
            <a:r>
              <a:rPr lang="sr-Latn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а ли сте имали повишену телесну температуру и како се кретала?</a:t>
            </a:r>
          </a:p>
          <a:p>
            <a:pPr marL="6350" lvl="2" indent="-6350">
              <a:buClr>
                <a:srgbClr val="FF7575"/>
              </a:buClr>
              <a:buFont typeface="Wingdings" pitchFamily="2" charset="2"/>
              <a:buNone/>
            </a:pPr>
            <a:r>
              <a:rPr lang="sr-Latn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</a:t>
            </a: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(Д</a:t>
            </a:r>
            <a:r>
              <a:rPr lang="sr-Latn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а ли је била удружена са језом, дрхтавицом?)</a:t>
            </a:r>
          </a:p>
          <a:p>
            <a:pPr marL="6350" lvl="2" indent="-6350">
              <a:buClr>
                <a:srgbClr val="FF7575"/>
              </a:buClr>
            </a:pPr>
            <a:endParaRPr lang="sr-Cyrl-CS" sz="24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6350" lvl="2" indent="-6350">
              <a:buClr>
                <a:srgbClr val="FF7575"/>
              </a:buClr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Д</a:t>
            </a:r>
            <a:r>
              <a:rPr lang="sr-Latn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а ли имате појачано знојење? (Да ли се знојите обилно, ноћу?)</a:t>
            </a:r>
          </a:p>
          <a:p>
            <a:pPr marL="6350" lvl="2" indent="-6350">
              <a:buClr>
                <a:srgbClr val="FF7575"/>
              </a:buClr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sr-Latn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Да ли имате осећај малаксалости? (да ли сте малаксали?)</a:t>
            </a:r>
            <a:endParaRPr lang="sr-Cyrl-CS" sz="24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6350" lvl="2" indent="-6350">
              <a:buClr>
                <a:srgbClr val="FF7575"/>
              </a:buClr>
              <a:buFont typeface="Arial" pitchFamily="34" charset="0"/>
              <a:buChar char="•"/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Појачано ноћно знојење у лимфопролиферативним болестима</a:t>
            </a:r>
            <a:endParaRPr lang="sr-Latn-CS" sz="24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6350" lvl="3" indent="-6350">
              <a:buClr>
                <a:srgbClr val="FF7575"/>
              </a:buClr>
              <a:buFont typeface="Wingdings" pitchFamily="2" charset="2"/>
              <a:buNone/>
            </a:pPr>
            <a:endParaRPr lang="sr-Latn-CS" sz="24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6350" lvl="2" indent="-6350">
              <a:buClr>
                <a:srgbClr val="FF7575"/>
              </a:buClr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Д</a:t>
            </a:r>
            <a:r>
              <a:rPr lang="sr-Latn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а ли сте изгубили у телесној тежини?</a:t>
            </a:r>
          </a:p>
          <a:p>
            <a:pPr marL="6350" lvl="2" indent="-6350">
              <a:buClr>
                <a:srgbClr val="FF7575"/>
              </a:buClr>
              <a:buFont typeface="Wingdings" pitchFamily="2" charset="2"/>
              <a:buNone/>
            </a:pPr>
            <a:r>
              <a:rPr lang="sr-Latn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 (да ли Вам се смањила телесна тежина, колико и за које време?)</a:t>
            </a:r>
          </a:p>
          <a:p>
            <a:pPr marL="6350" lvl="3" indent="-6350">
              <a:buClr>
                <a:srgbClr val="FF7575"/>
              </a:buClr>
              <a:buFont typeface="Arial" pitchFamily="34" charset="0"/>
              <a:buChar char="•"/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Губитак више од 10%ТМ за последњих 6 месеци значајан податак </a:t>
            </a:r>
          </a:p>
          <a:p>
            <a:pPr marL="6350" lvl="3" indent="-6350">
              <a:buClr>
                <a:srgbClr val="FF7575"/>
              </a:buClr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код лимфома</a:t>
            </a:r>
          </a:p>
          <a:p>
            <a:pPr marL="6350" lvl="3" indent="-6350">
              <a:buClr>
                <a:srgbClr val="FF7575"/>
              </a:buClr>
            </a:pPr>
            <a:endParaRPr lang="sr-Cyrl-CS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00100" y="214290"/>
            <a:ext cx="70723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C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АНАМНЕЗА</a:t>
            </a:r>
            <a:endParaRPr lang="en-US" sz="3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57224" y="5143512"/>
            <a:ext cx="6118983" cy="14465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marL="6350" lvl="3" indent="-6350">
              <a:buClr>
                <a:srgbClr val="FF7575"/>
              </a:buClr>
            </a:pPr>
            <a:r>
              <a:rPr lang="sr-Cyrl-CS" sz="2200" dirty="0">
                <a:solidFill>
                  <a:srgbClr val="7030A0"/>
                </a:solidFill>
              </a:rPr>
              <a:t>“</a:t>
            </a:r>
            <a:r>
              <a:rPr lang="sr-Cyrl-CS" sz="2200" dirty="0">
                <a:solidFill>
                  <a:srgbClr val="7030A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Б симптоми”код лимфома:</a:t>
            </a:r>
          </a:p>
          <a:p>
            <a:pPr marL="6350" lvl="3" indent="-6350">
              <a:buClr>
                <a:srgbClr val="FF7575"/>
              </a:buClr>
            </a:pPr>
            <a:r>
              <a:rPr lang="sr-Cyrl-CS" sz="2200" dirty="0">
                <a:solidFill>
                  <a:srgbClr val="7030A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Температура </a:t>
            </a:r>
            <a:r>
              <a:rPr lang="en-US" sz="2200" dirty="0">
                <a:solidFill>
                  <a:srgbClr val="7030A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&gt;38 0 C</a:t>
            </a:r>
          </a:p>
          <a:p>
            <a:pPr marL="6350" lvl="3" indent="-6350">
              <a:buClr>
                <a:srgbClr val="FF7575"/>
              </a:buClr>
            </a:pPr>
            <a:r>
              <a:rPr lang="sr-Cyrl-CS" sz="2200" dirty="0">
                <a:solidFill>
                  <a:srgbClr val="7030A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Ноћно знојење</a:t>
            </a:r>
          </a:p>
          <a:p>
            <a:pPr marL="6350" lvl="3" indent="-6350">
              <a:buClr>
                <a:srgbClr val="FF7575"/>
              </a:buClr>
            </a:pPr>
            <a:r>
              <a:rPr lang="sr-Cyrl-CS" sz="2200" dirty="0">
                <a:solidFill>
                  <a:srgbClr val="7030A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Губитак у телесној маси најмање 10% за 6 месеци</a:t>
            </a:r>
            <a:endParaRPr lang="sr-Latn-CS" sz="2200" dirty="0">
              <a:solidFill>
                <a:srgbClr val="7030A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/>
          <a:lstStyle/>
          <a:p>
            <a:r>
              <a:rPr lang="sr-Cyrl-CS" sz="36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Карактеристике крварења код хемофилије</a:t>
            </a:r>
            <a:endParaRPr lang="en-US" sz="36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928802"/>
            <a:ext cx="8229600" cy="4525963"/>
          </a:xfrm>
        </p:spPr>
        <p:txBody>
          <a:bodyPr/>
          <a:lstStyle/>
          <a:p>
            <a:r>
              <a:rPr lang="sr-Cyrl-CS" sz="2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Хемофилија А и </a:t>
            </a:r>
            <a:r>
              <a:rPr lang="sr-Latn-RS" sz="2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</a:t>
            </a:r>
            <a:r>
              <a:rPr lang="sr-Cyrl-CS" sz="2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: крварења у мека ткива, зглобове, мишиће</a:t>
            </a:r>
          </a:p>
          <a:p>
            <a:r>
              <a:rPr lang="sr-Cyrl-CS" sz="2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Хемофилија </a:t>
            </a:r>
            <a:r>
              <a:rPr lang="sr-Latn-RS" sz="2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</a:t>
            </a:r>
            <a:r>
              <a:rPr lang="sr-Cyrl-CS" sz="2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sr-Latn-RS" sz="2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von Willebrand-</a:t>
            </a:r>
            <a:r>
              <a:rPr lang="sr-Cyrl-CS" sz="2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ова болест : мукокутана крварења (хематоми, менорагија, крварење из усне дупље, након хируршких интервенција)</a:t>
            </a:r>
            <a:endParaRPr lang="en-US" sz="28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sr-Cyrl-CS" altLang="en-US" sz="360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Хемофилија А</a:t>
            </a:r>
            <a:r>
              <a:rPr lang="sr-Latn-CS" altLang="en-US" sz="3600" u="sng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sr-Latn-CS" altLang="en-US" sz="3600" u="sng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endParaRPr lang="en-US" altLang="en-US" sz="360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pic>
        <p:nvPicPr>
          <p:cNvPr id="27651" name="Picture 2" descr="C:\Documents and Settings\Korisnik\Desktop\New Folder 1\468-3_default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85750" y="1357313"/>
            <a:ext cx="2857500" cy="3643312"/>
          </a:xfrm>
        </p:spPr>
      </p:pic>
      <p:sp>
        <p:nvSpPr>
          <p:cNvPr id="27652" name="TextBox 4"/>
          <p:cNvSpPr txBox="1">
            <a:spLocks noChangeArrowheads="1"/>
          </p:cNvSpPr>
          <p:nvPr/>
        </p:nvSpPr>
        <p:spPr bwMode="auto">
          <a:xfrm>
            <a:off x="2643188" y="5357813"/>
            <a:ext cx="5286375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sr-Cyrl-CS" altLang="en-US" sz="200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Хемартроза у хемофилији А</a:t>
            </a:r>
          </a:p>
          <a:p>
            <a:pPr eaLnBrk="1" hangingPunct="1"/>
            <a:r>
              <a:rPr lang="sr-Cyrl-CS" altLang="en-US" sz="200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Хронична хемофиличарска артропатија</a:t>
            </a:r>
            <a:endParaRPr lang="en-US" altLang="en-US" sz="200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  <a:p>
            <a:pPr eaLnBrk="1" hangingPunct="1"/>
            <a:endParaRPr lang="en-US" altLang="en-US"/>
          </a:p>
        </p:txBody>
      </p:sp>
      <p:pic>
        <p:nvPicPr>
          <p:cNvPr id="27653" name="Picture 4" descr="npo00000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25" y="1285875"/>
            <a:ext cx="28257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2" descr="npo00000c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88" y="1285875"/>
            <a:ext cx="272415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7143750" y="1714500"/>
            <a:ext cx="714375" cy="36988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 idx="4294967295"/>
          </p:nvPr>
        </p:nvSpPr>
        <p:spPr>
          <a:xfrm>
            <a:off x="0" y="571500"/>
            <a:ext cx="8229600" cy="1143000"/>
          </a:xfrm>
        </p:spPr>
        <p:txBody>
          <a:bodyPr/>
          <a:lstStyle/>
          <a:p>
            <a:r>
              <a:rPr lang="sr-Cyrl-CS" altLang="en-US" sz="360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Хемофилија А</a:t>
            </a:r>
            <a:r>
              <a:rPr lang="sr-Latn-CS" altLang="en-US" sz="3600" u="sng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/>
            </a:r>
            <a:br>
              <a:rPr lang="sr-Latn-CS" altLang="en-US" sz="3600" u="sng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</a:br>
            <a:endParaRPr lang="en-US" altLang="en-US" sz="360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  <p:pic>
        <p:nvPicPr>
          <p:cNvPr id="31747" name="Picture 6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5572125" y="1785938"/>
            <a:ext cx="2933700" cy="4525962"/>
          </a:xfrm>
        </p:spPr>
      </p:pic>
      <p:sp>
        <p:nvSpPr>
          <p:cNvPr id="31748" name="TextBox 4"/>
          <p:cNvSpPr txBox="1">
            <a:spLocks noChangeArrowheads="1"/>
          </p:cNvSpPr>
          <p:nvPr/>
        </p:nvSpPr>
        <p:spPr bwMode="auto">
          <a:xfrm>
            <a:off x="285750" y="2214563"/>
            <a:ext cx="5643563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sr-Cyrl-CS" altLang="en-US" sz="2200" b="1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Не давати особи оболелој од хемофилије:</a:t>
            </a:r>
          </a:p>
          <a:p>
            <a:pPr eaLnBrk="1" hangingPunct="1">
              <a:buFontTx/>
              <a:buChar char="•"/>
            </a:pPr>
            <a:r>
              <a:rPr lang="sr-Cyrl-CS" altLang="en-US" sz="220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Препарате ацетил салицине киселине</a:t>
            </a:r>
          </a:p>
          <a:p>
            <a:pPr eaLnBrk="1" hangingPunct="1">
              <a:buFontTx/>
              <a:buChar char="•"/>
            </a:pPr>
            <a:r>
              <a:rPr lang="en-US" altLang="en-US" sz="220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NSAIL</a:t>
            </a:r>
            <a:r>
              <a:rPr lang="sr-Cyrl-CS" altLang="en-US" sz="220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 (</a:t>
            </a:r>
            <a:r>
              <a:rPr lang="sr-Latn-CS" altLang="en-US" sz="220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COX 1)</a:t>
            </a:r>
          </a:p>
          <a:p>
            <a:pPr eaLnBrk="1" hangingPunct="1">
              <a:buFontTx/>
              <a:buChar char="•"/>
            </a:pPr>
            <a:r>
              <a:rPr lang="en-US" altLang="en-US" sz="220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i.m.</a:t>
            </a:r>
            <a:r>
              <a:rPr lang="sr-Cyrl-CS" altLang="en-US" sz="220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Ињекције</a:t>
            </a:r>
          </a:p>
          <a:p>
            <a:pPr eaLnBrk="1" hangingPunct="1">
              <a:buFontTx/>
              <a:buChar char="•"/>
            </a:pPr>
            <a:r>
              <a:rPr lang="sr-Cyrl-CS" altLang="en-US" sz="2200">
                <a:solidFill>
                  <a:srgbClr val="002060"/>
                </a:solidFill>
                <a:latin typeface="Calibri Light" pitchFamily="34" charset="0"/>
                <a:cs typeface="Calibri Light" pitchFamily="34" charset="0"/>
              </a:rPr>
              <a:t>Аналгезија: парацетамол, опоидни аналгетици</a:t>
            </a:r>
            <a:endParaRPr lang="en-US" altLang="en-US" sz="2200">
              <a:solidFill>
                <a:srgbClr val="002060"/>
              </a:solidFill>
              <a:latin typeface="Calibri Light" pitchFamily="34" charset="0"/>
              <a:cs typeface="Calibri Light" pitchFamily="34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 idx="4294967295"/>
          </p:nvPr>
        </p:nvSpPr>
        <p:spPr>
          <a:xfrm>
            <a:off x="457200" y="-141288"/>
            <a:ext cx="8229600" cy="1069976"/>
          </a:xfrm>
        </p:spPr>
        <p:txBody>
          <a:bodyPr/>
          <a:lstStyle/>
          <a:p>
            <a:r>
              <a:rPr lang="sr-Latn-CS" altLang="en-US" sz="28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Von Willebrand</a:t>
            </a:r>
            <a:r>
              <a:rPr lang="sr-Cyrl-CS" altLang="en-US" sz="28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-</a:t>
            </a:r>
            <a:r>
              <a:rPr lang="sr-Latn-CS" altLang="en-US" sz="28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ова бoлест</a:t>
            </a:r>
            <a:r>
              <a:rPr lang="sr-Cyrl-CS" altLang="en-US" sz="28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: клиничка слика</a:t>
            </a:r>
            <a:endParaRPr lang="en-US" altLang="en-US" sz="2800" dirty="0">
              <a:solidFill>
                <a:schemeClr val="accent6">
                  <a:lumMod val="50000"/>
                </a:schemeClr>
              </a:solidFill>
              <a:latin typeface="Calibri Light" pitchFamily="34" charset="0"/>
              <a:cs typeface="Calibri Light" pitchFamily="34" charset="0"/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idx="4294967295"/>
          </p:nvPr>
        </p:nvSpPr>
        <p:spPr>
          <a:xfrm>
            <a:off x="214313" y="642938"/>
            <a:ext cx="8229600" cy="4525962"/>
          </a:xfrm>
        </p:spPr>
        <p:txBody>
          <a:bodyPr/>
          <a:lstStyle/>
          <a:p>
            <a:r>
              <a:rPr lang="en-US" altLang="en-US" sz="1800" b="1" dirty="0" err="1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Менорагија</a:t>
            </a:r>
            <a:r>
              <a:rPr lang="en-US" altLang="en-US" sz="1800" b="1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1800" b="1" dirty="0" err="1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од</a:t>
            </a:r>
            <a:r>
              <a:rPr lang="en-US" altLang="en-US" sz="1800" b="1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1800" b="1" dirty="0" err="1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доба</a:t>
            </a:r>
            <a:r>
              <a:rPr lang="en-US" altLang="en-US" sz="1800" b="1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1800" b="1" dirty="0" err="1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менархе</a:t>
            </a:r>
            <a:endParaRPr lang="en-US" altLang="en-US" sz="1800" b="1" dirty="0">
              <a:solidFill>
                <a:schemeClr val="accent6">
                  <a:lumMod val="50000"/>
                </a:schemeClr>
              </a:solidFill>
              <a:latin typeface="Calibri Light" pitchFamily="34" charset="0"/>
              <a:cs typeface="Calibri Light" pitchFamily="34" charset="0"/>
            </a:endParaRPr>
          </a:p>
          <a:p>
            <a:r>
              <a:rPr lang="en-US" altLang="en-US" sz="1800" b="1" dirty="0" err="1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Поремећаји</a:t>
            </a:r>
            <a:r>
              <a:rPr lang="en-US" altLang="en-US" sz="1800" b="1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1800" b="1" dirty="0" err="1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крварења</a:t>
            </a:r>
            <a:r>
              <a:rPr lang="en-US" altLang="en-US" sz="1800" b="1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1800" b="1" dirty="0" err="1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код</a:t>
            </a:r>
            <a:r>
              <a:rPr lang="en-US" altLang="en-US" sz="1800" b="1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1800" b="1" dirty="0" err="1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блиских</a:t>
            </a:r>
            <a:r>
              <a:rPr lang="en-US" altLang="en-US" sz="1800" b="1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1800" b="1" dirty="0" err="1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рођака</a:t>
            </a:r>
            <a:endParaRPr lang="en-US" altLang="en-US" sz="1800" b="1" dirty="0">
              <a:solidFill>
                <a:schemeClr val="accent6">
                  <a:lumMod val="50000"/>
                </a:schemeClr>
              </a:solidFill>
              <a:latin typeface="Calibri Light" pitchFamily="34" charset="0"/>
              <a:cs typeface="Calibri Light" pitchFamily="34" charset="0"/>
            </a:endParaRPr>
          </a:p>
          <a:p>
            <a:r>
              <a:rPr lang="sr-Cyrl-CS" altLang="en-US" sz="1800" b="1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 Крварења </a:t>
            </a:r>
            <a:r>
              <a:rPr lang="en-US" altLang="en-US" sz="1800" b="1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(</a:t>
            </a:r>
            <a:r>
              <a:rPr lang="en-US" altLang="en-US" sz="1800" b="1" dirty="0" err="1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најмање</a:t>
            </a:r>
            <a:r>
              <a:rPr lang="en-US" altLang="en-US" sz="1800" b="1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1800" b="1" dirty="0" err="1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један</a:t>
            </a:r>
            <a:r>
              <a:rPr lang="en-US" altLang="en-US" sz="1800" b="1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1800" b="1" dirty="0" err="1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од</a:t>
            </a:r>
            <a:r>
              <a:rPr lang="en-US" altLang="en-US" sz="1800" b="1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1800" b="1" dirty="0" err="1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следећих</a:t>
            </a:r>
            <a:r>
              <a:rPr lang="en-US" altLang="en-US" sz="1800" b="1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1800" b="1" dirty="0" err="1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симптома</a:t>
            </a:r>
            <a:r>
              <a:rPr lang="en-US" altLang="en-US" sz="1800" b="1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):</a:t>
            </a:r>
            <a:endParaRPr lang="sr-Latn-CS" altLang="en-US" sz="1800" b="1" dirty="0">
              <a:solidFill>
                <a:schemeClr val="accent6">
                  <a:lumMod val="50000"/>
                </a:schemeClr>
              </a:solidFill>
              <a:latin typeface="Calibri Light" pitchFamily="34" charset="0"/>
              <a:cs typeface="Calibri Light" pitchFamily="34" charset="0"/>
            </a:endParaRPr>
          </a:p>
          <a:p>
            <a:pPr lvl="1">
              <a:buFont typeface="Arial" charset="0"/>
              <a:buChar char="•"/>
            </a:pPr>
            <a:r>
              <a:rPr lang="sr-Latn-CS" altLang="en-US" sz="18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епистакса (посебно билатерална, у трајању од преко 10 минута бар једном у току последњих годину дана), </a:t>
            </a:r>
          </a:p>
          <a:p>
            <a:pPr lvl="1">
              <a:buFont typeface="Arial" charset="0"/>
              <a:buChar char="•"/>
            </a:pPr>
            <a:r>
              <a:rPr lang="sr-Latn-CS" altLang="en-US" sz="18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појава хематома по кожи спонтано и преко 2cm у пречнику, </a:t>
            </a:r>
          </a:p>
          <a:p>
            <a:pPr lvl="1">
              <a:buFont typeface="Arial" charset="0"/>
              <a:buChar char="•"/>
            </a:pPr>
            <a:r>
              <a:rPr lang="sr-Latn-CS" altLang="en-US" sz="18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оскудно крварење из рана и након тривијалних посекотина</a:t>
            </a:r>
            <a:r>
              <a:rPr lang="en-US" altLang="en-US" sz="18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 у </a:t>
            </a:r>
            <a:r>
              <a:rPr lang="en-US" altLang="en-US" sz="1800" dirty="0" err="1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трајању</a:t>
            </a:r>
            <a:r>
              <a:rPr lang="en-US" altLang="en-US" sz="18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1800" dirty="0" err="1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преко</a:t>
            </a:r>
            <a:r>
              <a:rPr lang="en-US" altLang="en-US" sz="18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 5 </a:t>
            </a:r>
            <a:r>
              <a:rPr lang="en-US" altLang="en-US" sz="1800" dirty="0" err="1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мин</a:t>
            </a:r>
            <a:r>
              <a:rPr lang="en-US" altLang="en-US" sz="18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.</a:t>
            </a:r>
            <a:r>
              <a:rPr lang="sr-Latn-CS" altLang="en-US" sz="18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 </a:t>
            </a:r>
          </a:p>
          <a:p>
            <a:pPr lvl="1">
              <a:buFont typeface="Arial" charset="0"/>
              <a:buChar char="•"/>
            </a:pPr>
            <a:r>
              <a:rPr lang="sr-Latn-CS" altLang="en-US" sz="18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крварење из усне дупље и гастроинтестиналног тракта без очигледне анатомске лезије, </a:t>
            </a:r>
          </a:p>
          <a:p>
            <a:pPr lvl="1">
              <a:buFont typeface="Arial" charset="0"/>
              <a:buChar char="•"/>
            </a:pPr>
            <a:r>
              <a:rPr lang="sr-Latn-CS" altLang="en-US" sz="18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пролонгирано и екстензивно крварење након екстракције зуба,</a:t>
            </a:r>
          </a:p>
          <a:p>
            <a:pPr lvl="1">
              <a:buFont typeface="Arial" charset="0"/>
              <a:buChar char="•"/>
            </a:pPr>
            <a:r>
              <a:rPr lang="sr-Latn-CS" altLang="en-US" sz="18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неочекивано крварење након хируршке интервенције, </a:t>
            </a:r>
          </a:p>
          <a:p>
            <a:pPr lvl="1">
              <a:buFont typeface="Arial" charset="0"/>
              <a:buChar char="•"/>
            </a:pPr>
            <a:r>
              <a:rPr lang="sr-Latn-CS" altLang="en-US" sz="18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крварења која захтевају примену супституционе терапије трансфузијама крви,</a:t>
            </a:r>
            <a:r>
              <a:rPr lang="en-US" altLang="en-US" sz="18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 </a:t>
            </a:r>
            <a:endParaRPr lang="sr-Latn-CS" altLang="en-US" sz="1800" dirty="0">
              <a:solidFill>
                <a:schemeClr val="accent6">
                  <a:lumMod val="50000"/>
                </a:schemeClr>
              </a:solidFill>
              <a:latin typeface="Calibri Light" pitchFamily="34" charset="0"/>
              <a:cs typeface="Calibri Light" pitchFamily="34" charset="0"/>
            </a:endParaRPr>
          </a:p>
          <a:p>
            <a:pPr lvl="1">
              <a:buFont typeface="Arial" charset="0"/>
              <a:buChar char="•"/>
            </a:pPr>
            <a:r>
              <a:rPr lang="en-US" altLang="en-US" sz="1800" dirty="0" err="1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крварење</a:t>
            </a:r>
            <a:r>
              <a:rPr lang="en-US" altLang="en-US" sz="18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1800" dirty="0" err="1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из</a:t>
            </a:r>
            <a:r>
              <a:rPr lang="en-US" altLang="en-US" sz="18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1800" dirty="0" err="1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корпус</a:t>
            </a:r>
            <a:r>
              <a:rPr lang="en-US" altLang="en-US" sz="18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1800" dirty="0" err="1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лутеума</a:t>
            </a:r>
            <a:r>
              <a:rPr lang="en-US" altLang="en-US" sz="18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1800" dirty="0" err="1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или</a:t>
            </a:r>
            <a:r>
              <a:rPr lang="en-US" altLang="en-US" sz="18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1800" dirty="0" err="1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оваријалне</a:t>
            </a:r>
            <a:r>
              <a:rPr lang="en-US" altLang="en-US" sz="18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1800" dirty="0" err="1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цисте</a:t>
            </a:r>
            <a:r>
              <a:rPr lang="en-US" altLang="en-US" sz="18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,</a:t>
            </a:r>
            <a:r>
              <a:rPr lang="sr-Latn-CS" altLang="en-US" sz="18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 </a:t>
            </a:r>
          </a:p>
          <a:p>
            <a:pPr lvl="1">
              <a:buFont typeface="Arial" charset="0"/>
              <a:buChar char="•"/>
            </a:pPr>
            <a:r>
              <a:rPr lang="sr-Latn-CS" altLang="en-US" sz="18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постпарталне хеморагије (нарочито секундарне, након 24 сата од порођаја) </a:t>
            </a:r>
            <a:r>
              <a:rPr lang="sr-Cyrl-CS" altLang="en-US" sz="18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и</a:t>
            </a:r>
            <a:r>
              <a:rPr lang="en-US" altLang="en-US" sz="18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 </a:t>
            </a:r>
            <a:endParaRPr lang="sr-Latn-CS" altLang="en-US" sz="1800" dirty="0">
              <a:solidFill>
                <a:schemeClr val="accent6">
                  <a:lumMod val="50000"/>
                </a:schemeClr>
              </a:solidFill>
              <a:latin typeface="Calibri Light" pitchFamily="34" charset="0"/>
              <a:cs typeface="Calibri Light" pitchFamily="34" charset="0"/>
            </a:endParaRPr>
          </a:p>
          <a:p>
            <a:pPr lvl="1">
              <a:buFont typeface="Arial" charset="0"/>
              <a:buChar char="•"/>
            </a:pPr>
            <a:r>
              <a:rPr lang="en-US" altLang="en-US" sz="1800" dirty="0" err="1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неуспех</a:t>
            </a:r>
            <a:r>
              <a:rPr lang="en-US" altLang="en-US" sz="18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1800" dirty="0" err="1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конвенционалне</a:t>
            </a:r>
            <a:r>
              <a:rPr lang="en-US" altLang="en-US" sz="18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1800" dirty="0" err="1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терапије</a:t>
            </a:r>
            <a:r>
              <a:rPr lang="en-US" altLang="en-US" sz="18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1800" dirty="0" err="1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за</a:t>
            </a:r>
            <a:r>
              <a:rPr lang="en-US" altLang="en-US" sz="18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1800" dirty="0" err="1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менорагију</a:t>
            </a:r>
            <a:r>
              <a:rPr lang="en-US" altLang="en-US" sz="1800" dirty="0">
                <a:solidFill>
                  <a:schemeClr val="accent6">
                    <a:lumMod val="50000"/>
                  </a:schemeClr>
                </a:solidFill>
                <a:latin typeface="Calibri Light" pitchFamily="34" charset="0"/>
                <a:cs typeface="Calibri Light" pitchFamily="34" charset="0"/>
              </a:rPr>
              <a:t> </a:t>
            </a:r>
          </a:p>
        </p:txBody>
      </p:sp>
      <p:sp>
        <p:nvSpPr>
          <p:cNvPr id="9220" name="TextBox 3"/>
          <p:cNvSpPr txBox="1">
            <a:spLocks noChangeArrowheads="1"/>
          </p:cNvSpPr>
          <p:nvPr/>
        </p:nvSpPr>
        <p:spPr bwMode="auto">
          <a:xfrm>
            <a:off x="857250" y="6334125"/>
            <a:ext cx="8286750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1000" i="1">
                <a:solidFill>
                  <a:srgbClr val="7F7F7F"/>
                </a:solidFill>
                <a:latin typeface="Calibri Light" pitchFamily="34" charset="0"/>
                <a:cs typeface="Calibri Light" pitchFamily="34" charset="0"/>
              </a:rPr>
              <a:t>James AH, Kouides PA, Abdul-Kadir R, Edlund M, Federici AB, Halimeh S, Kamphuisen PW, Konkle BA, Martı´nez-Perez O,</a:t>
            </a:r>
          </a:p>
          <a:p>
            <a:pPr eaLnBrk="1" hangingPunct="1"/>
            <a:r>
              <a:rPr lang="en-US" altLang="en-US" sz="1000" i="1">
                <a:solidFill>
                  <a:srgbClr val="7F7F7F"/>
                </a:solidFill>
                <a:latin typeface="Calibri Light" pitchFamily="34" charset="0"/>
                <a:cs typeface="Calibri Light" pitchFamily="34" charset="0"/>
              </a:rPr>
              <a:t>McLintock C, Peyvandi F, Winikoff R. Von Willebrand disease and</a:t>
            </a:r>
            <a:r>
              <a:rPr lang="sr-Latn-CS" altLang="en-US" sz="1000" i="1">
                <a:solidFill>
                  <a:srgbClr val="7F7F7F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1000" i="1">
                <a:solidFill>
                  <a:srgbClr val="7F7F7F"/>
                </a:solidFill>
                <a:latin typeface="Calibri Light" pitchFamily="34" charset="0"/>
                <a:cs typeface="Calibri Light" pitchFamily="34" charset="0"/>
              </a:rPr>
              <a:t>other bleeding </a:t>
            </a:r>
            <a:r>
              <a:rPr lang="en-US" altLang="en-US" sz="1200" i="1">
                <a:solidFill>
                  <a:srgbClr val="7F7F7F"/>
                </a:solidFill>
                <a:latin typeface="Calibri Light" pitchFamily="34" charset="0"/>
                <a:cs typeface="Calibri Light" pitchFamily="34" charset="0"/>
              </a:rPr>
              <a:t>disorders in women: consensus on diagnosis and management</a:t>
            </a:r>
            <a:r>
              <a:rPr lang="sr-Latn-CS" altLang="en-US" sz="1200" i="1">
                <a:solidFill>
                  <a:srgbClr val="7F7F7F"/>
                </a:solidFill>
                <a:latin typeface="Calibri Light" pitchFamily="34" charset="0"/>
                <a:cs typeface="Calibri Light" pitchFamily="34" charset="0"/>
              </a:rPr>
              <a:t> </a:t>
            </a:r>
            <a:r>
              <a:rPr lang="en-US" altLang="en-US" sz="1200" i="1">
                <a:solidFill>
                  <a:srgbClr val="7F7F7F"/>
                </a:solidFill>
                <a:latin typeface="Calibri Light" pitchFamily="34" charset="0"/>
                <a:cs typeface="Calibri Light" pitchFamily="34" charset="0"/>
              </a:rPr>
              <a:t>from an international expert panel. Am J Obstet Gynecol</a:t>
            </a:r>
            <a:r>
              <a:rPr lang="sr-Latn-CS" altLang="en-US" sz="1200" i="1">
                <a:solidFill>
                  <a:srgbClr val="7F7F7F"/>
                </a:solidFill>
                <a:latin typeface="Calibri Light" pitchFamily="34" charset="0"/>
                <a:cs typeface="Calibri Light" pitchFamily="34" charset="0"/>
              </a:rPr>
              <a:t>, </a:t>
            </a:r>
            <a:r>
              <a:rPr lang="en-US" altLang="en-US" sz="1200" i="1">
                <a:solidFill>
                  <a:srgbClr val="7F7F7F"/>
                </a:solidFill>
                <a:latin typeface="Calibri Light" pitchFamily="34" charset="0"/>
                <a:cs typeface="Calibri Light" pitchFamily="34" charset="0"/>
              </a:rPr>
              <a:t>2009; 201: 12.e1–8</a:t>
            </a:r>
            <a:r>
              <a:rPr lang="en-US" altLang="en-US" sz="1200">
                <a:latin typeface="Calibri Light" pitchFamily="34" charset="0"/>
                <a:cs typeface="Calibri Light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28596" y="1000108"/>
            <a:ext cx="8715404" cy="5500726"/>
          </a:xfrm>
        </p:spPr>
        <p:txBody>
          <a:bodyPr/>
          <a:lstStyle/>
          <a:p>
            <a:pPr algn="ctr">
              <a:lnSpc>
                <a:spcPct val="80000"/>
              </a:lnSpc>
              <a:buClr>
                <a:srgbClr val="FF9900"/>
              </a:buClr>
              <a:buNone/>
            </a:pPr>
            <a:endParaRPr lang="sr-Cyrl-CS" sz="2400" dirty="0"/>
          </a:p>
          <a:p>
            <a:pPr algn="ctr">
              <a:lnSpc>
                <a:spcPct val="80000"/>
              </a:lnSpc>
              <a:buClr>
                <a:srgbClr val="FF9900"/>
              </a:buClr>
              <a:buNone/>
            </a:pPr>
            <a:endParaRPr lang="sr-Cyrl-CS" sz="2400" dirty="0"/>
          </a:p>
          <a:p>
            <a:pPr algn="ctr">
              <a:lnSpc>
                <a:spcPct val="80000"/>
              </a:lnSpc>
              <a:buClr>
                <a:srgbClr val="FF9900"/>
              </a:buClr>
              <a:buNone/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Кожа</a:t>
            </a:r>
          </a:p>
          <a:p>
            <a:pPr algn="ctr">
              <a:lnSpc>
                <a:spcPct val="80000"/>
              </a:lnSpc>
              <a:buClr>
                <a:srgbClr val="FF9900"/>
              </a:buClr>
              <a:buNone/>
            </a:pPr>
            <a:endParaRPr lang="sr-Cyrl-CS" sz="24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lnSpc>
                <a:spcPct val="80000"/>
              </a:lnSpc>
              <a:buClr>
                <a:srgbClr val="FF9900"/>
              </a:buClr>
            </a:pPr>
            <a:r>
              <a:rPr lang="sr-Cyrl-RS" sz="2400" dirty="0" err="1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Б</a:t>
            </a:r>
            <a:r>
              <a:rPr lang="en-US" sz="2400" dirty="0" err="1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ледило</a:t>
            </a:r>
            <a:r>
              <a:rPr lang="en-U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dirty="0" err="1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ко</a:t>
            </a:r>
            <a:r>
              <a:rPr lang="sr-Latn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же лица</a:t>
            </a: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: анемија</a:t>
            </a:r>
            <a:endParaRPr lang="sl-SI" sz="24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lnSpc>
                <a:spcPct val="80000"/>
              </a:lnSpc>
              <a:buClr>
                <a:srgbClr val="FF9900"/>
              </a:buClr>
            </a:pPr>
            <a:r>
              <a:rPr lang="sr-Cyrl-R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</a:t>
            </a:r>
            <a:r>
              <a:rPr lang="sl-SI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убиктерус и иктерус</a:t>
            </a: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: хемолизна анемија, пернициозна анемија</a:t>
            </a:r>
          </a:p>
          <a:p>
            <a:pPr>
              <a:lnSpc>
                <a:spcPct val="80000"/>
              </a:lnSpc>
              <a:buClr>
                <a:srgbClr val="FF9900"/>
              </a:buClr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Плеторични аспект: полиглобулија</a:t>
            </a:r>
          </a:p>
          <a:p>
            <a:pPr>
              <a:lnSpc>
                <a:spcPct val="80000"/>
              </a:lnSpc>
              <a:buClr>
                <a:srgbClr val="FF9900"/>
              </a:buClr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Петехије, екхимозе, суфузије: тромбоцитопенија, друге болести (хеморагијски синдром)</a:t>
            </a:r>
          </a:p>
          <a:p>
            <a:pPr>
              <a:lnSpc>
                <a:spcPct val="80000"/>
              </a:lnSpc>
              <a:buClr>
                <a:srgbClr val="FF9900"/>
              </a:buClr>
            </a:pPr>
            <a:r>
              <a:rPr lang="sl-SI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Хеморагијске теленагиектазије</a:t>
            </a: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(М. </a:t>
            </a:r>
            <a:r>
              <a:rPr lang="sr-Latn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Rendu Osler Weber</a:t>
            </a: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  <a:endParaRPr lang="sl-SI" sz="24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lnSpc>
                <a:spcPct val="80000"/>
              </a:lnSpc>
              <a:buClr>
                <a:srgbClr val="FF9900"/>
              </a:buClr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Инфекције коже: неутропенија</a:t>
            </a:r>
          </a:p>
          <a:p>
            <a:pPr>
              <a:lnSpc>
                <a:spcPct val="80000"/>
              </a:lnSpc>
              <a:buClr>
                <a:srgbClr val="FF9900"/>
              </a:buClr>
            </a:pPr>
            <a:endParaRPr lang="sr-Latn-CS" sz="2400" dirty="0"/>
          </a:p>
          <a:p>
            <a:pPr>
              <a:lnSpc>
                <a:spcPct val="80000"/>
              </a:lnSpc>
              <a:buClr>
                <a:srgbClr val="FF9900"/>
              </a:buClr>
            </a:pPr>
            <a:endParaRPr lang="sl-SI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857224" y="500042"/>
            <a:ext cx="80724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Физикални</a:t>
            </a: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3200" dirty="0" err="1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преглед</a:t>
            </a: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3200" dirty="0" err="1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главе</a:t>
            </a:r>
            <a:r>
              <a:rPr lang="sr-Latn-C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sr-Cyrl-C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 врата</a:t>
            </a:r>
            <a:endParaRPr lang="en-US" sz="3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8229600" cy="839586"/>
          </a:xfrm>
        </p:spPr>
        <p:txBody>
          <a:bodyPr/>
          <a:lstStyle/>
          <a:p>
            <a:r>
              <a:rPr lang="en-US" sz="3200" dirty="0" err="1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Физикални</a:t>
            </a: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3200" dirty="0" err="1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преглед</a:t>
            </a: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3200" dirty="0" err="1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главе</a:t>
            </a:r>
            <a:r>
              <a:rPr lang="sr-Cyrl-C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и врата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/>
            </a:r>
            <a:br>
              <a:rPr lang="en-US" sz="36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endParaRPr lang="en-US" sz="36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910" y="1500166"/>
            <a:ext cx="8229600" cy="5000668"/>
          </a:xfrm>
        </p:spPr>
        <p:txBody>
          <a:bodyPr/>
          <a:lstStyle/>
          <a:p>
            <a:pPr lvl="0" algn="ctr">
              <a:buNone/>
            </a:pP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Око</a:t>
            </a:r>
          </a:p>
          <a:p>
            <a:pPr lvl="0"/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Бледило коњуктива: анемија</a:t>
            </a:r>
          </a:p>
          <a:p>
            <a:pPr lvl="0"/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Суфузије: тромбоцитопенија</a:t>
            </a:r>
          </a:p>
          <a:p>
            <a:pPr lvl="0"/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Иктеричне склере: хемолизна анемија</a:t>
            </a:r>
          </a:p>
          <a:p>
            <a:pPr lvl="0"/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Очно дно: папилоедем (макроглобулинемија), хеморагије </a:t>
            </a:r>
          </a:p>
          <a:p>
            <a:pPr algn="ctr">
              <a:buNone/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Усна дупља</a:t>
            </a:r>
          </a:p>
          <a:p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Хипертрофија десни (акутна мијелоидна леукемија)</a:t>
            </a:r>
          </a:p>
          <a:p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Крварење из десни (леукемије,хеморагијски синдроми, дефицит витамина Ц)</a:t>
            </a:r>
          </a:p>
          <a:p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Захваћеност 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Waldeyer</a:t>
            </a: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-овог прстена (лимфоми</a:t>
            </a:r>
            <a:r>
              <a:rPr lang="sr-Latn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</a:p>
          <a:p>
            <a:r>
              <a:rPr lang="sr-Latn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</a:t>
            </a: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фтозни стоматитис, ангина: агранулоцитоза</a:t>
            </a:r>
          </a:p>
          <a:p>
            <a:pPr>
              <a:buNone/>
            </a:pPr>
            <a:endParaRPr lang="en-US" sz="2200" dirty="0"/>
          </a:p>
        </p:txBody>
      </p:sp>
    </p:spTree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sz="36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Физикални преглед главе и врата</a:t>
            </a:r>
            <a:endParaRPr lang="en-US" sz="36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772816"/>
            <a:ext cx="4185027" cy="3704903"/>
          </a:xfrm>
        </p:spPr>
      </p:pic>
      <p:sp>
        <p:nvSpPr>
          <p:cNvPr id="5" name="TextBox 4"/>
          <p:cNvSpPr txBox="1"/>
          <p:nvPr/>
        </p:nvSpPr>
        <p:spPr>
          <a:xfrm>
            <a:off x="179512" y="2055606"/>
            <a:ext cx="446449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Plummer-Vinson</a:t>
            </a:r>
            <a:r>
              <a:rPr lang="sr-Cyrl-CS" sz="2000" b="1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-ов синдром 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PVS</a:t>
            </a:r>
            <a:r>
              <a:rPr lang="sr-Cyrl-RS" sz="2000" b="1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), сидеропенична дисфагија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endParaRPr lang="sr-Cyrl-C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sr-Cyrl-C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Атрофија слузница код хипосидеремијске анемије.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sr-Cyrl-C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Симптоми и знаци: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дисфагија,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одинофагија,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атрофични глоситис,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ангуларни стоматитис</a:t>
            </a:r>
            <a:endParaRPr lang="en-US" sz="2000" u="sng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1304736"/>
      </p:ext>
    </p:extLst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err="1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Физикални</a:t>
            </a:r>
            <a:r>
              <a:rPr lang="en-US" sz="4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4000" dirty="0" err="1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преглед</a:t>
            </a:r>
            <a:r>
              <a:rPr lang="en-US" sz="4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4000" dirty="0" err="1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главе</a:t>
            </a:r>
            <a:r>
              <a:rPr lang="sr-Cyrl-CS" sz="4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и врата</a:t>
            </a:r>
            <a:endParaRPr lang="en-US" sz="4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098" name="Picture 2" descr="C:\Documents and Settings\Korisnik\Desktop\New Folder 1\Pernicious anemia- red and smooth dorsum of the tongue.pn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500430" y="1571612"/>
            <a:ext cx="4286280" cy="371477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500430" y="5429264"/>
            <a:ext cx="471490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Пернициозна анемија</a:t>
            </a:r>
            <a:endParaRPr lang="en-U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</a:t>
            </a: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црвен и гладак дорзум  језика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285720" y="1857364"/>
            <a:ext cx="321467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Hunter</a:t>
            </a:r>
            <a:r>
              <a:rPr lang="sr-Cyrl-CS" sz="2000" b="1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-ов глоситис</a:t>
            </a: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: дефицит витамна Б 12, (потпуна атрофија папила језика): </a:t>
            </a:r>
          </a:p>
          <a:p>
            <a:pPr>
              <a:buFont typeface="Arial" pitchFamily="34" charset="0"/>
              <a:buChar char="•"/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Глоситис, </a:t>
            </a:r>
          </a:p>
          <a:p>
            <a:pPr>
              <a:buFont typeface="Arial" pitchFamily="34" charset="0"/>
              <a:buChar char="•"/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глосодинија, </a:t>
            </a:r>
          </a:p>
          <a:p>
            <a:pPr>
              <a:buFont typeface="Arial" pitchFamily="34" charset="0"/>
              <a:buChar char="•"/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глосопироза, </a:t>
            </a:r>
          </a:p>
          <a:p>
            <a:pPr>
              <a:buFont typeface="Arial" pitchFamily="34" charset="0"/>
              <a:buChar char="•"/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поремећај чула укуса</a:t>
            </a:r>
            <a:endParaRPr lang="en-U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err="1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Физикални</a:t>
            </a: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3200" dirty="0" err="1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преглед</a:t>
            </a: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3200" dirty="0" err="1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главе</a:t>
            </a:r>
            <a:r>
              <a:rPr lang="sr-Cyrl-C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и врата</a:t>
            </a:r>
            <a:endParaRPr lang="en-US" sz="3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928802"/>
            <a:ext cx="5072098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285984" y="6072206"/>
            <a:ext cx="55007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Лимфом </a:t>
            </a:r>
            <a:r>
              <a:rPr lang="sr-Latn-CS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sr-Cyrl-CS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тонзиле</a:t>
            </a:r>
            <a:endParaRPr lang="en-US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err="1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Физикални</a:t>
            </a:r>
            <a:r>
              <a:rPr lang="en-US" sz="4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4000" dirty="0" err="1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преглед</a:t>
            </a:r>
            <a:r>
              <a:rPr lang="en-US" sz="4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4000" dirty="0" err="1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главе</a:t>
            </a:r>
            <a:r>
              <a:rPr lang="sr-Cyrl-CS" sz="4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и врата</a:t>
            </a:r>
            <a:endParaRPr lang="en-US" sz="4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" name="Picture 2" descr="C:\Documents and Settings\Korisnik\Desktop\New Folder 1\230px-Aphthe_Unterlipp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000240"/>
            <a:ext cx="4071966" cy="3714776"/>
          </a:xfrm>
          <a:prstGeom prst="rect">
            <a:avLst/>
          </a:prstGeom>
          <a:noFill/>
        </p:spPr>
      </p:pic>
      <p:pic>
        <p:nvPicPr>
          <p:cNvPr id="6146" name="Picture 2" descr="C:\Documents and Settings\Korisnik\Desktop\New Folder 1\graphic-2_lar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250" y="2071678"/>
            <a:ext cx="3929154" cy="35719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14348" y="6143644"/>
            <a:ext cx="27975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Афтозни стоматитис</a:t>
            </a:r>
            <a:endParaRPr lang="en-US" sz="24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0" y="6027003"/>
            <a:ext cx="4857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Хипертрофија десни </a:t>
            </a:r>
          </a:p>
          <a:p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(акутна мијелоидна леукемија</a:t>
            </a: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  <a:endParaRPr lang="en-U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Pel-</a:t>
            </a:r>
            <a:r>
              <a:rPr lang="en-US" sz="3200" dirty="0" err="1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Ebstein</a:t>
            </a:r>
            <a:r>
              <a:rPr lang="sr-Cyrl-C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-ов</a:t>
            </a: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sr-Cyrl-C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тип кривуље (М.</a:t>
            </a:r>
            <a:r>
              <a:rPr lang="sr-Latn-C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Hodgkin)</a:t>
            </a:r>
            <a:endParaRPr lang="en-US" sz="3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026" name="Picture 2" descr="C:\Documents and Settings\Korisnik\Desktop\PREDAVANJA CECA\PROPEDEVTIK\Pel-Ebstein.pn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285852" y="2000241"/>
            <a:ext cx="7003578" cy="342902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28596" y="1285860"/>
            <a:ext cx="8229600" cy="5086365"/>
          </a:xfrm>
        </p:spPr>
        <p:txBody>
          <a:bodyPr/>
          <a:lstStyle/>
          <a:p>
            <a:pPr algn="ctr">
              <a:buClr>
                <a:srgbClr val="FF9900"/>
              </a:buClr>
              <a:buNone/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Врат</a:t>
            </a:r>
            <a:endParaRPr lang="en-US" sz="24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>
              <a:buClr>
                <a:srgbClr val="FF9900"/>
              </a:buClr>
              <a:buNone/>
            </a:pPr>
            <a:endParaRPr lang="sr-Cyrl-CS" sz="24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buClr>
                <a:srgbClr val="FF9900"/>
              </a:buClr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Увећање лимфних чворова</a:t>
            </a:r>
          </a:p>
          <a:p>
            <a:pPr algn="just">
              <a:buClr>
                <a:srgbClr val="FF9900"/>
              </a:buClr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Сваки лимфни чвор дијематра </a:t>
            </a:r>
            <a:r>
              <a:rPr lang="sr-Cyrl-CS" sz="2400" i="1" u="sng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већег од 10мм </a:t>
            </a: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захтева озбиљан приступ</a:t>
            </a:r>
          </a:p>
          <a:p>
            <a:pPr>
              <a:buClr>
                <a:srgbClr val="FF9900"/>
              </a:buClr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Локална и генерализована лимфаденопатија</a:t>
            </a:r>
          </a:p>
          <a:p>
            <a:pPr>
              <a:buClr>
                <a:srgbClr val="FF9900"/>
              </a:buClr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Описује се локализација, величина, покретљивост, конзистенција, болна осетљивост, кожа изнад лимфних чворова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71538" y="285728"/>
            <a:ext cx="59715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Физикални</a:t>
            </a: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3200" dirty="0" err="1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преглед</a:t>
            </a: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3200" dirty="0" err="1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главе</a:t>
            </a:r>
            <a:r>
              <a:rPr lang="sr-Cyrl-C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и врата</a:t>
            </a:r>
            <a:endParaRPr lang="en-US" sz="3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725470"/>
          </a:xfrm>
        </p:spPr>
        <p:txBody>
          <a:bodyPr/>
          <a:lstStyle/>
          <a:p>
            <a:r>
              <a:rPr lang="sr-Cyrl-C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Физикални преглед лимфних чворова</a:t>
            </a:r>
            <a:endParaRPr lang="en-US" sz="3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142984"/>
            <a:ext cx="5000660" cy="5268931"/>
          </a:xfrm>
        </p:spPr>
        <p:txBody>
          <a:bodyPr/>
          <a:lstStyle/>
          <a:p>
            <a:pPr algn="ctr">
              <a:buNone/>
            </a:pPr>
            <a:r>
              <a:rPr lang="sr-Cyrl-CS" sz="2000" b="1" dirty="0"/>
              <a:t> </a:t>
            </a:r>
          </a:p>
          <a:p>
            <a:pPr algn="ctr">
              <a:buNone/>
            </a:pPr>
            <a:endParaRPr lang="sr-Cyrl-CS" sz="2000" b="1" dirty="0"/>
          </a:p>
          <a:p>
            <a:pPr algn="ctr">
              <a:buNone/>
            </a:pP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Инспекција</a:t>
            </a:r>
          </a:p>
          <a:p>
            <a:pPr algn="ctr">
              <a:buNone/>
            </a:pPr>
            <a:endParaRPr lang="sr-Cyrl-CS" sz="2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/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величина (лимфаденопатија), </a:t>
            </a:r>
          </a:p>
          <a:p>
            <a:pPr marL="0" indent="0"/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хируршки ожиљци, </a:t>
            </a:r>
          </a:p>
          <a:p>
            <a:pPr marL="0" indent="0"/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изглед коже изнад лимфне</a:t>
            </a:r>
          </a:p>
          <a:p>
            <a:pPr marL="0" indent="0">
              <a:buNone/>
            </a:pP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жлезде (еритем, раш)</a:t>
            </a:r>
            <a:r>
              <a:rPr lang="en-U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endParaRPr lang="sr-Cyrl-CS" sz="2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buNone/>
            </a:pPr>
            <a:endParaRPr lang="en-US" sz="1200" dirty="0"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57752" y="1785926"/>
            <a:ext cx="3786214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Палпација</a:t>
            </a:r>
          </a:p>
          <a:p>
            <a:pPr algn="ctr">
              <a:buNone/>
            </a:pPr>
            <a:endParaRPr lang="sr-Cyrl-CS" sz="2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палпабилност (палпабилни/непалпабилн)</a:t>
            </a:r>
          </a:p>
          <a:p>
            <a:pPr>
              <a:buFont typeface="Arial" pitchFamily="34" charset="0"/>
              <a:buChar char="•"/>
            </a:pP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локација,  </a:t>
            </a:r>
          </a:p>
          <a:p>
            <a:pPr>
              <a:buFont typeface="Arial" pitchFamily="34" charset="0"/>
              <a:buChar char="•"/>
            </a:pP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величина(</a:t>
            </a:r>
            <a:r>
              <a:rPr lang="en-U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&lt;</a:t>
            </a: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од 1цм су најчеће нормални?), </a:t>
            </a:r>
          </a:p>
          <a:p>
            <a:pPr>
              <a:buFont typeface="Arial" pitchFamily="34" charset="0"/>
              <a:buChar char="•"/>
            </a:pP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облик , </a:t>
            </a:r>
          </a:p>
          <a:p>
            <a:pPr>
              <a:buFont typeface="Arial" pitchFamily="34" charset="0"/>
              <a:buChar char="•"/>
            </a:pP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болна осетљивост, </a:t>
            </a:r>
          </a:p>
          <a:p>
            <a:pPr>
              <a:buFont typeface="Arial" pitchFamily="34" charset="0"/>
              <a:buChar char="•"/>
            </a:pP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конзистенција,  </a:t>
            </a:r>
          </a:p>
          <a:p>
            <a:pPr>
              <a:buFont typeface="Arial" pitchFamily="34" charset="0"/>
              <a:buChar char="•"/>
            </a:pP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флуктуација, </a:t>
            </a:r>
          </a:p>
          <a:p>
            <a:pPr>
              <a:buFont typeface="Arial" pitchFamily="34" charset="0"/>
              <a:buChar char="•"/>
            </a:pP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сливеност (појединачни, конгломерати</a:t>
            </a:r>
          </a:p>
        </p:txBody>
      </p:sp>
    </p:spTree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Физикални преглед лимфних чворова</a:t>
            </a:r>
            <a:endParaRPr lang="en-US" sz="36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2071678"/>
            <a:ext cx="3286148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143116"/>
            <a:ext cx="3429024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5286380" y="5715016"/>
            <a:ext cx="32147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Мета промена</a:t>
            </a:r>
          </a:p>
          <a:p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(тумор усне дупље)</a:t>
            </a:r>
            <a:r>
              <a:rPr lang="en-U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57290" y="5857892"/>
            <a:ext cx="12490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лимфом</a:t>
            </a:r>
            <a:endParaRPr lang="en-US" sz="24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85794"/>
          </a:xfrm>
        </p:spPr>
        <p:txBody>
          <a:bodyPr/>
          <a:lstStyle/>
          <a:p>
            <a:r>
              <a:rPr lang="sr-Cyrl-CS" sz="36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Групе лимфних чворова у телу</a:t>
            </a:r>
            <a:endParaRPr lang="en-US" sz="36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143504" y="1285860"/>
            <a:ext cx="3168174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8"/>
          <p:cNvSpPr/>
          <p:nvPr/>
        </p:nvSpPr>
        <p:spPr>
          <a:xfrm>
            <a:off x="214282" y="917912"/>
            <a:ext cx="392909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buFontTx/>
              <a:buChar char="•"/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ea typeface="Times New Roman" pitchFamily="18" charset="0"/>
                <a:cs typeface="Calibri Light" panose="020F0302020204030204" pitchFamily="34" charset="0"/>
              </a:rPr>
              <a:t>Окципитални, преаурикуларни, постаурикуларни</a:t>
            </a:r>
          </a:p>
          <a:p>
            <a:pPr lvl="0" eaLnBrk="0" hangingPunct="0">
              <a:buFontTx/>
              <a:buChar char="•"/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ea typeface="Times New Roman" pitchFamily="18" charset="0"/>
                <a:cs typeface="Calibri Light" panose="020F0302020204030204" pitchFamily="34" charset="0"/>
              </a:rPr>
              <a:t>Субментални, субмандибуларни,</a:t>
            </a:r>
          </a:p>
          <a:p>
            <a:pPr lvl="0" eaLnBrk="0" hangingPunct="0">
              <a:buFontTx/>
              <a:buChar char="•"/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ea typeface="Times New Roman" pitchFamily="18" charset="0"/>
                <a:cs typeface="Calibri Light" panose="020F0302020204030204" pitchFamily="34" charset="0"/>
              </a:rPr>
              <a:t>Цервикални: предњи, задњи, дубоки</a:t>
            </a:r>
          </a:p>
          <a:p>
            <a:pPr lvl="0" eaLnBrk="0" hangingPunct="0">
              <a:buFontTx/>
              <a:buChar char="•"/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ea typeface="Times New Roman" pitchFamily="18" charset="0"/>
                <a:cs typeface="Calibri Light" panose="020F0302020204030204" pitchFamily="34" charset="0"/>
              </a:rPr>
              <a:t>клавикуларни: супраклавикуларни, инфраклавикуларни,</a:t>
            </a:r>
          </a:p>
          <a:p>
            <a:pPr lvl="0" eaLnBrk="0" hangingPunct="0">
              <a:buFontTx/>
              <a:buChar char="•"/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ea typeface="Times New Roman" pitchFamily="18" charset="0"/>
                <a:cs typeface="Calibri Light" panose="020F0302020204030204" pitchFamily="34" charset="0"/>
              </a:rPr>
              <a:t>Аксиларни: предњи(пекторални), латерални, задњи (субскапуларни, апикални, медијални)</a:t>
            </a:r>
          </a:p>
          <a:p>
            <a:pPr lvl="0" eaLnBrk="0" hangingPunct="0">
              <a:buFontTx/>
              <a:buChar char="•"/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ea typeface="Times New Roman" pitchFamily="18" charset="0"/>
                <a:cs typeface="Calibri Light" panose="020F0302020204030204" pitchFamily="34" charset="0"/>
              </a:rPr>
              <a:t>Епитрохлеарни</a:t>
            </a:r>
          </a:p>
          <a:p>
            <a:pPr lvl="0" eaLnBrk="0" hangingPunct="0">
              <a:buFontTx/>
              <a:buChar char="•"/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ea typeface="Times New Roman" pitchFamily="18" charset="0"/>
                <a:cs typeface="Calibri Light" panose="020F0302020204030204" pitchFamily="34" charset="0"/>
              </a:rPr>
              <a:t>Ингвинални: површни (хоризонтални, вертикални), дубоки</a:t>
            </a:r>
          </a:p>
          <a:p>
            <a:pPr lvl="0" eaLnBrk="0" hangingPunct="0">
              <a:buFontTx/>
              <a:buChar char="•"/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ea typeface="Times New Roman" pitchFamily="18" charset="0"/>
                <a:cs typeface="Calibri Light" panose="020F0302020204030204" pitchFamily="34" charset="0"/>
              </a:rPr>
              <a:t>Поплитеални</a:t>
            </a:r>
          </a:p>
          <a:p>
            <a:pPr lvl="0" eaLnBrk="0" hangingPunct="0">
              <a:buFontTx/>
              <a:buChar char="•"/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ea typeface="Times New Roman" pitchFamily="18" charset="0"/>
                <a:cs typeface="Calibri Light" panose="020F0302020204030204" pitchFamily="34" charset="0"/>
              </a:rPr>
              <a:t>Феморални</a:t>
            </a:r>
          </a:p>
          <a:p>
            <a:pPr lvl="0" eaLnBrk="0" hangingPunct="0">
              <a:buFontTx/>
              <a:buChar char="•"/>
            </a:pP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ea typeface="Times New Roman" pitchFamily="18" charset="0"/>
                <a:cs typeface="Calibri Light" panose="020F0302020204030204" pitchFamily="34" charset="0"/>
              </a:rPr>
              <a:t>парааортални</a:t>
            </a:r>
            <a:endParaRPr lang="en-U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/>
          <a:lstStyle/>
          <a:p>
            <a:r>
              <a:rPr lang="sr-Cyrl-C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Лимфне жлезде врата доступне палпацији</a:t>
            </a:r>
            <a:endParaRPr lang="en-US" sz="3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2976" y="1500174"/>
            <a:ext cx="7258072" cy="4525963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Преаурикуларне</a:t>
            </a:r>
          </a:p>
          <a:p>
            <a:pPr marL="457200" indent="-457200">
              <a:buFont typeface="+mj-lt"/>
              <a:buAutoNum type="arabicPeriod"/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Постаурикуларне</a:t>
            </a:r>
          </a:p>
          <a:p>
            <a:pPr marL="457200" indent="-457200">
              <a:buFont typeface="+mj-lt"/>
              <a:buAutoNum type="arabicPeriod"/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Окципиталне </a:t>
            </a:r>
          </a:p>
          <a:p>
            <a:pPr marL="457200" indent="-457200">
              <a:buFont typeface="+mj-lt"/>
              <a:buAutoNum type="arabicPeriod"/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Тонзиларне</a:t>
            </a:r>
          </a:p>
          <a:p>
            <a:pPr marL="457200" indent="-457200">
              <a:buFont typeface="+mj-lt"/>
              <a:buAutoNum type="arabicPeriod"/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Субмандибуларне</a:t>
            </a:r>
          </a:p>
          <a:p>
            <a:pPr marL="457200" indent="-457200">
              <a:buFont typeface="+mj-lt"/>
              <a:buAutoNum type="arabicPeriod"/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Субменталне</a:t>
            </a:r>
          </a:p>
          <a:p>
            <a:pPr marL="457200" indent="-457200">
              <a:buFont typeface="+mj-lt"/>
              <a:buAutoNum type="arabicPeriod"/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Предње површне цервикалне</a:t>
            </a:r>
          </a:p>
          <a:p>
            <a:pPr marL="457200" indent="-457200">
              <a:buFont typeface="+mj-lt"/>
              <a:buAutoNum type="arabicPeriod"/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Дубоке цервикалне</a:t>
            </a:r>
          </a:p>
          <a:p>
            <a:pPr marL="457200" indent="-457200">
              <a:buFont typeface="+mj-lt"/>
              <a:buAutoNum type="arabicPeriod"/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Задње цервикалне</a:t>
            </a:r>
          </a:p>
          <a:p>
            <a:pPr marL="457200" indent="-457200">
              <a:buFont typeface="+mj-lt"/>
              <a:buAutoNum type="arabicPeriod"/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Супраклавикуларне</a:t>
            </a:r>
          </a:p>
          <a:p>
            <a:endParaRPr lang="sr-Cyrl-CS" sz="2400" dirty="0"/>
          </a:p>
          <a:p>
            <a:endParaRPr lang="en-US" dirty="0"/>
          </a:p>
        </p:txBody>
      </p:sp>
    </p:spTree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Технике палпације лимфних чворова</a:t>
            </a:r>
            <a:endParaRPr lang="en-US" sz="36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1857364"/>
            <a:ext cx="2214578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85720" y="1857364"/>
            <a:ext cx="2247901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6512" y="1785926"/>
            <a:ext cx="242889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643306" y="4929198"/>
            <a:ext cx="23574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Бимануелна палпација</a:t>
            </a:r>
            <a:endParaRPr lang="en-US" sz="2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72264" y="4929198"/>
            <a:ext cx="18573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Бидигитална палпација</a:t>
            </a:r>
            <a:endParaRPr lang="en-US" sz="2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4857760"/>
            <a:ext cx="34289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Билатерална палпација</a:t>
            </a:r>
          </a:p>
          <a:p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(симултано,симетрично)најчешћа </a:t>
            </a:r>
            <a:endParaRPr lang="en-US" sz="2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-285776"/>
            <a:ext cx="8229600" cy="1143000"/>
          </a:xfrm>
        </p:spPr>
        <p:txBody>
          <a:bodyPr/>
          <a:lstStyle/>
          <a:p>
            <a:r>
              <a:rPr lang="sr-Cyrl-C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Палпација лимфних жлезда врата</a:t>
            </a:r>
            <a:endParaRPr lang="en-US" sz="3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642918"/>
            <a:ext cx="2571768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00034" y="2500306"/>
            <a:ext cx="328614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Билатерална палпација субокципиталних лимфних чворова</a:t>
            </a:r>
            <a:endParaRPr lang="en-U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US" sz="16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714356"/>
            <a:ext cx="2586041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5500694" y="2643182"/>
            <a:ext cx="32147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Билатерална палпација преаурикуларних лимфних чворова</a:t>
            </a:r>
            <a:endParaRPr lang="en-U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46" y="3643314"/>
            <a:ext cx="250033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5714976" y="5565338"/>
            <a:ext cx="342902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Билатерална палпација субмандибуларних/субменталних лимфних чворова</a:t>
            </a:r>
            <a:endParaRPr lang="en-U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US" dirty="0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6" y="3571876"/>
            <a:ext cx="2571768" cy="1924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642910" y="5429264"/>
            <a:ext cx="35719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Бимануална палпација субменталних лимфних чворова</a:t>
            </a:r>
            <a:endParaRPr lang="en-U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65738" y="6215082"/>
            <a:ext cx="4062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CS" sz="2000" i="1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Пацијент је у седећем положају</a:t>
            </a:r>
            <a:endParaRPr lang="en-US" sz="2000" i="1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Палпација лимфних жлезда аксиле</a:t>
            </a:r>
            <a:endParaRPr lang="en-US" sz="36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571612"/>
            <a:ext cx="3643338" cy="34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1571612"/>
            <a:ext cx="4000560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285852" y="5572140"/>
            <a:ext cx="58817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CS" sz="2000" i="1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Пацијент је у седећем а затим у лежећем положају</a:t>
            </a:r>
            <a:endParaRPr lang="en-US" sz="2000" i="1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</a:t>
            </a: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</a:t>
            </a:r>
            <a:r>
              <a:rPr lang="sr-Cyrl-C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лпација лимфних жлезда ингвинума</a:t>
            </a:r>
            <a:endParaRPr lang="en-US" sz="3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857356" y="1857364"/>
            <a:ext cx="550072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2571736" y="5143512"/>
            <a:ext cx="37721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CS" sz="2000" i="1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Пацијент је у лежећем положају</a:t>
            </a:r>
            <a:endParaRPr lang="en-US" sz="2000" i="1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557338"/>
            <a:ext cx="8858280" cy="4743450"/>
          </a:xfrm>
        </p:spPr>
        <p:txBody>
          <a:bodyPr/>
          <a:lstStyle/>
          <a:p>
            <a:pPr algn="ctr">
              <a:lnSpc>
                <a:spcPct val="90000"/>
              </a:lnSpc>
              <a:buClr>
                <a:srgbClr val="FF9900"/>
              </a:buClr>
            </a:pPr>
            <a:endParaRPr lang="en-US" sz="4000" b="1" u="sng" dirty="0"/>
          </a:p>
          <a:p>
            <a:pPr>
              <a:lnSpc>
                <a:spcPct val="90000"/>
              </a:lnSpc>
              <a:buClr>
                <a:srgbClr val="FF9900"/>
              </a:buClr>
            </a:pPr>
            <a:r>
              <a:rPr lang="sl-SI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Бoлна осетљивoст грудног коша</a:t>
            </a: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(мултипли мијелом)</a:t>
            </a:r>
          </a:p>
          <a:p>
            <a:pPr>
              <a:lnSpc>
                <a:spcPct val="90000"/>
              </a:lnSpc>
              <a:buClr>
                <a:srgbClr val="FF9900"/>
              </a:buClr>
            </a:pPr>
            <a:r>
              <a:rPr lang="sr-Latn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Колатерални крвоток</a:t>
            </a:r>
          </a:p>
          <a:p>
            <a:pPr>
              <a:lnSpc>
                <a:spcPct val="90000"/>
              </a:lnSpc>
              <a:buClr>
                <a:srgbClr val="FF9900"/>
              </a:buClr>
            </a:pPr>
            <a:r>
              <a:rPr lang="sl-SI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Тумефакције</a:t>
            </a:r>
          </a:p>
          <a:p>
            <a:pPr>
              <a:lnSpc>
                <a:spcPct val="90000"/>
              </a:lnSpc>
              <a:buClr>
                <a:srgbClr val="FF9900"/>
              </a:buClr>
            </a:pPr>
            <a:r>
              <a:rPr lang="sl-SI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Кожни инфилтрати</a:t>
            </a: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(акутне леукемије, лимфоми)</a:t>
            </a:r>
          </a:p>
          <a:p>
            <a:pPr>
              <a:lnSpc>
                <a:spcPct val="90000"/>
              </a:lnSpc>
              <a:buClr>
                <a:srgbClr val="FF9900"/>
              </a:buClr>
            </a:pP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Аксиларна лимфаденопатија (леукемије, лимфоми)</a:t>
            </a:r>
          </a:p>
          <a:p>
            <a:pPr>
              <a:lnSpc>
                <a:spcPct val="90000"/>
              </a:lnSpc>
              <a:buClr>
                <a:srgbClr val="FF9900"/>
              </a:buClr>
            </a:pP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Тахикардија,систолни шум (анемије)</a:t>
            </a:r>
            <a:endParaRPr lang="sl-SI" sz="2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>
              <a:lnSpc>
                <a:spcPct val="90000"/>
              </a:lnSpc>
              <a:buClr>
                <a:srgbClr val="FF9900"/>
              </a:buClr>
              <a:buFontTx/>
              <a:buNone/>
            </a:pPr>
            <a:endParaRPr lang="sl-SI" sz="28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75656" y="666048"/>
            <a:ext cx="59843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Физикални</a:t>
            </a: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3200" dirty="0" err="1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преглед</a:t>
            </a: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sr-Cyrl-C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грудног коша</a:t>
            </a:r>
            <a:endParaRPr lang="en-US" sz="3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6"/>
          <p:cNvSpPr>
            <a:spLocks noChangeArrowheads="1"/>
          </p:cNvSpPr>
          <p:nvPr/>
        </p:nvSpPr>
        <p:spPr bwMode="auto">
          <a:xfrm>
            <a:off x="214282" y="571480"/>
            <a:ext cx="8572530" cy="5786478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just"/>
            <a:endParaRPr lang="sr-Latn-CS" sz="800" b="1" dirty="0"/>
          </a:p>
          <a:p>
            <a:pPr algn="ctr">
              <a:buClr>
                <a:srgbClr val="FF7575"/>
              </a:buClr>
            </a:pPr>
            <a:r>
              <a:rPr lang="sr-Cyrl-CS" sz="2000" b="1" dirty="0"/>
              <a:t>     </a:t>
            </a: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Испитивање по системима-хематопоезни систем</a:t>
            </a:r>
          </a:p>
          <a:p>
            <a:pPr algn="just">
              <a:buClr>
                <a:srgbClr val="FF7575"/>
              </a:buClr>
            </a:pPr>
            <a:endParaRPr lang="sr-Cyrl-C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>
              <a:buClr>
                <a:srgbClr val="FF7575"/>
              </a:buClr>
            </a:pPr>
            <a:r>
              <a:rPr lang="sr-Latn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Да ли имате осећај малаксалости и замарања</a:t>
            </a:r>
            <a:endParaRPr lang="sr-Cyrl-CS" sz="2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>
              <a:buClr>
                <a:srgbClr val="FF7575"/>
              </a:buClr>
            </a:pPr>
            <a:r>
              <a:rPr lang="sr-Latn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Да ли имате убрзан рад срца (тахикардија)?</a:t>
            </a:r>
            <a:endParaRPr lang="sr-Cyrl-CS" sz="2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lvl="0"/>
            <a:r>
              <a:rPr lang="sr-Latn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Да ли имате честе инфекције</a:t>
            </a:r>
            <a:endParaRPr lang="sr-Cyrl-CS" sz="2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>
              <a:buClr>
                <a:srgbClr val="FF7575"/>
              </a:buClr>
            </a:pPr>
            <a:r>
              <a:rPr lang="sr-Latn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Да ли су се увећале лимфне жлезде</a:t>
            </a: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да ли имате болове у </a:t>
            </a:r>
          </a:p>
          <a:p>
            <a:pPr algn="just">
              <a:buClr>
                <a:srgbClr val="FF7575"/>
              </a:buClr>
            </a:pP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Лимфним жлездама</a:t>
            </a:r>
            <a:r>
              <a:rPr lang="sr-Latn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?</a:t>
            </a:r>
            <a:endParaRPr lang="sr-Cyrl-CS" sz="2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>
              <a:buClr>
                <a:srgbClr val="FF7575"/>
              </a:buClr>
            </a:pPr>
            <a:r>
              <a:rPr lang="sr-Latn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Да ли имате болове у костима?</a:t>
            </a:r>
            <a:endParaRPr lang="sr-Cyrl-CS" sz="2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>
              <a:buClr>
                <a:srgbClr val="FF7575"/>
              </a:buClr>
            </a:pPr>
            <a:r>
              <a:rPr lang="sr-Latn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Да ли имате крв</a:t>
            </a:r>
            <a:r>
              <a:rPr lang="sr-Cyrl-R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ар</a:t>
            </a:r>
            <a:r>
              <a:rPr lang="sr-Latn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ења у кожи?</a:t>
            </a:r>
          </a:p>
          <a:p>
            <a:pPr lvl="3" algn="just">
              <a:buClr>
                <a:srgbClr val="FF7575"/>
              </a:buClr>
            </a:pPr>
            <a:r>
              <a:rPr lang="sr-Latn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тачкаста крвављења (петехије)</a:t>
            </a:r>
          </a:p>
          <a:p>
            <a:pPr lvl="3" algn="just">
              <a:buClr>
                <a:srgbClr val="FF7575"/>
              </a:buClr>
            </a:pPr>
            <a:r>
              <a:rPr lang="sr-Latn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крвни подливи (хематоми)</a:t>
            </a:r>
            <a:endParaRPr lang="sr-Cyrl-CS" sz="2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lvl="3" algn="just">
              <a:buClr>
                <a:srgbClr val="FF7575"/>
              </a:buClr>
            </a:pPr>
            <a:r>
              <a:rPr lang="sr-Latn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Да ли се крвављења јављају спонтано или после повређивања?</a:t>
            </a:r>
            <a:endParaRPr lang="sr-Cyrl-CS" sz="2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lvl="2">
              <a:buClr>
                <a:srgbClr val="FF7575"/>
              </a:buClr>
            </a:pP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Да ли се јавило продужено и/или обилно крварење након </a:t>
            </a:r>
          </a:p>
          <a:p>
            <a:pPr marL="0" lvl="2">
              <a:buClr>
                <a:srgbClr val="FF7575"/>
              </a:buClr>
            </a:pP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екстракције зуба или хируршке инетрвенције</a:t>
            </a:r>
            <a:r>
              <a:rPr lang="sr-Latn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? </a:t>
            </a:r>
          </a:p>
          <a:p>
            <a:pPr marL="0" lvl="2" algn="just">
              <a:buClr>
                <a:srgbClr val="FF7575"/>
              </a:buClr>
            </a:pPr>
            <a:r>
              <a:rPr lang="sr-Latn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Да ли су менструална крвављења продужена и обилна? (код жена)</a:t>
            </a:r>
          </a:p>
          <a:p>
            <a:pPr marL="0" lvl="2" algn="just">
              <a:buClr>
                <a:srgbClr val="FF7575"/>
              </a:buClr>
            </a:pPr>
            <a:r>
              <a:rPr lang="sr-Latn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Да ли су се јављала крвављења и код осталих чланова породице</a:t>
            </a:r>
            <a:r>
              <a:rPr lang="sr-Latn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635779" y="0"/>
            <a:ext cx="21259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sr-Latn-CS" sz="3200" dirty="0">
                <a:latin typeface="Calibri Light" panose="020F0302020204030204" pitchFamily="34" charset="0"/>
                <a:cs typeface="Calibri Light" panose="020F0302020204030204" pitchFamily="34" charset="0"/>
              </a:rPr>
              <a:t>АНАМНЕЗА</a:t>
            </a:r>
          </a:p>
        </p:txBody>
      </p:sp>
    </p:spTree>
  </p:cSld>
  <p:clrMapOvr>
    <a:masterClrMapping/>
  </p:clrMapOvr>
  <p:transition spd="med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8313" y="1341438"/>
            <a:ext cx="8229600" cy="4743450"/>
          </a:xfrm>
        </p:spPr>
        <p:txBody>
          <a:bodyPr/>
          <a:lstStyle/>
          <a:p>
            <a:pPr algn="ctr">
              <a:buClr>
                <a:srgbClr val="FF9900"/>
              </a:buClr>
            </a:pPr>
            <a:endParaRPr lang="en-US" sz="4000" b="1" u="sng" dirty="0">
              <a:solidFill>
                <a:srgbClr val="FF9900"/>
              </a:solidFill>
            </a:endParaRPr>
          </a:p>
          <a:p>
            <a:pPr algn="just">
              <a:buClr>
                <a:srgbClr val="FF9900"/>
              </a:buClr>
            </a:pPr>
            <a:r>
              <a:rPr lang="sr-Cyrl-CS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</a:t>
            </a:r>
            <a:r>
              <a:rPr lang="sr-Latn-CS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пленомегалија</a:t>
            </a:r>
          </a:p>
          <a:p>
            <a:pPr algn="just">
              <a:buClr>
                <a:srgbClr val="FF9900"/>
              </a:buClr>
            </a:pPr>
            <a:r>
              <a:rPr lang="sr-Cyrl-CS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хепатомегалија</a:t>
            </a:r>
            <a:endParaRPr lang="sl-SI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>
              <a:buClr>
                <a:srgbClr val="FF9900"/>
              </a:buClr>
              <a:buFontTx/>
              <a:buNone/>
            </a:pPr>
            <a:endParaRPr lang="sl-SI" sz="4000" b="1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9" y="654710"/>
            <a:ext cx="7200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Физикални</a:t>
            </a:r>
            <a:r>
              <a:rPr lang="en-US" sz="4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4000" dirty="0" err="1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преглед</a:t>
            </a:r>
            <a:r>
              <a:rPr lang="en-US" sz="4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sr-Cyrl-CS" sz="4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абдомена</a:t>
            </a:r>
            <a:endParaRPr lang="en-US" sz="4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4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Физикални преглед слезине</a:t>
            </a:r>
            <a:endParaRPr lang="en-US" sz="4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5000660" cy="5257800"/>
          </a:xfrm>
        </p:spPr>
        <p:txBody>
          <a:bodyPr/>
          <a:lstStyle/>
          <a:p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Слезина је смештена у левом хипохондријуму (од 9-11 ребра)</a:t>
            </a:r>
            <a:r>
              <a:rPr lang="en-U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 пружа се дужином десетог ребра.</a:t>
            </a:r>
          </a:p>
          <a:p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Предњи (вентрални пол): на предњој аксиларној линији на 6-8цм изнад ребарних лукова</a:t>
            </a:r>
          </a:p>
          <a:p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Задњи (дорзални пол): пружа се према левом бубрегу</a:t>
            </a:r>
          </a:p>
          <a:p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Ширина слезине у нивоу средње аксиларне линије се креће око 5 до 7цм</a:t>
            </a:r>
          </a:p>
          <a:p>
            <a:endParaRPr lang="en-US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714488"/>
            <a:ext cx="4000528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E824BB3-16DE-4200-A33F-FEA04EBE2568}"/>
              </a:ext>
            </a:extLst>
          </p:cNvPr>
          <p:cNvSpPr txBox="1"/>
          <p:nvPr/>
        </p:nvSpPr>
        <p:spPr>
          <a:xfrm>
            <a:off x="4788024" y="6021288"/>
            <a:ext cx="4355976" cy="5192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ransition spd="med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Физикални преглед слезине</a:t>
            </a:r>
            <a:endParaRPr lang="en-US" sz="3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sr-Cyrl-CS" sz="2400" b="1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Одређивање горње границе слезине перкусијом</a:t>
            </a:r>
          </a:p>
          <a:p>
            <a:pPr algn="ctr">
              <a:buNone/>
            </a:pPr>
            <a:endParaRPr lang="sr-Cyrl-CS" sz="2400" b="1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Болсеник у </a:t>
            </a:r>
            <a:r>
              <a:rPr lang="sr-Cyrl-CS" sz="2400" i="1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десном бочном положају</a:t>
            </a: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са левом руком поред тела</a:t>
            </a:r>
          </a:p>
          <a:p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Перкусија по предњој и средњој аксиларној линији</a:t>
            </a:r>
          </a:p>
          <a:p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Прелаз са јасног нетимпаничног на тмули или потмули звук слезине означава горњу границу слезине</a:t>
            </a:r>
            <a:endParaRPr lang="en-US" sz="24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928670"/>
          </a:xfrm>
        </p:spPr>
        <p:txBody>
          <a:bodyPr/>
          <a:lstStyle/>
          <a:p>
            <a:r>
              <a:rPr lang="sr-Cyrl-C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Физикални преглед слезине</a:t>
            </a:r>
            <a:endParaRPr lang="en-US" sz="3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928670"/>
            <a:ext cx="8572560" cy="5197493"/>
          </a:xfrm>
        </p:spPr>
        <p:txBody>
          <a:bodyPr/>
          <a:lstStyle/>
          <a:p>
            <a:pPr algn="ctr">
              <a:buNone/>
            </a:pPr>
            <a:r>
              <a:rPr lang="sr-Cyrl-CS" sz="2400" b="1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Палпација слезине</a:t>
            </a:r>
          </a:p>
          <a:p>
            <a:pPr>
              <a:buNone/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  Нормално се не палпира испод ЛРЛ</a:t>
            </a:r>
          </a:p>
          <a:p>
            <a:pPr>
              <a:buNone/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  Технике палпације слезине:</a:t>
            </a:r>
          </a:p>
          <a:p>
            <a:pPr marL="457200" indent="-457200">
              <a:buFont typeface="+mj-lt"/>
              <a:buAutoNum type="arabicPeriod"/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Бимануелно са испруженим прстима: пацијент лежи на леђима, лекар са десне стране</a:t>
            </a:r>
          </a:p>
          <a:p>
            <a:pPr marL="457200" indent="-457200">
              <a:buFont typeface="+mj-lt"/>
              <a:buAutoNum type="arabicPeriod"/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Бимануелно у виду захвата: пацијент у десном бочном положају, лекар са леве стране </a:t>
            </a:r>
          </a:p>
          <a:p>
            <a:pPr marL="457200" indent="-457200">
              <a:buFont typeface="+mj-lt"/>
              <a:buAutoNum type="arabicPeriod"/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Пацијент у десном бочном положају, лекар са десне </a:t>
            </a:r>
          </a:p>
          <a:p>
            <a:pPr marL="457200" indent="-457200">
              <a:buNone/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 стране (левом руком потискује лумбални део ка себи, </a:t>
            </a:r>
          </a:p>
          <a:p>
            <a:pPr marL="457200" indent="-457200">
              <a:buNone/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 врховима прстију десне руке опипава слазину непосредно испод ребарног лука, која при удаху клизи  према прстима) </a:t>
            </a:r>
          </a:p>
          <a:p>
            <a:pPr marL="457200" indent="-457200">
              <a:buNone/>
            </a:pPr>
            <a:endParaRPr lang="sr-Latn-CS" sz="2400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spd="med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Физикални преглед слезине</a:t>
            </a:r>
            <a:endParaRPr lang="en-US" sz="3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" name="Picture 4" descr="palpacija slezine bok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714488"/>
            <a:ext cx="6286543" cy="4044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714744" y="6072206"/>
            <a:ext cx="29626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CS" sz="2400" i="1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Десни бочни положај</a:t>
            </a:r>
            <a:endParaRPr lang="en-US" sz="2400" i="1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143000"/>
          </a:xfrm>
        </p:spPr>
        <p:txBody>
          <a:bodyPr/>
          <a:lstStyle/>
          <a:p>
            <a:r>
              <a:rPr lang="sr-Cyrl-CS" sz="36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Палпација слезине</a:t>
            </a:r>
            <a:endParaRPr lang="sr-Latn-CS" sz="36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74755" name="Content Placeholder 2"/>
          <p:cNvSpPr>
            <a:spLocks noGrp="1"/>
          </p:cNvSpPr>
          <p:nvPr>
            <p:ph idx="1"/>
          </p:nvPr>
        </p:nvSpPr>
        <p:spPr>
          <a:xfrm>
            <a:off x="285720" y="2143116"/>
            <a:ext cx="8229600" cy="3471874"/>
          </a:xfrm>
        </p:spPr>
        <p:txBody>
          <a:bodyPr/>
          <a:lstStyle/>
          <a:p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Лажно позитивна палпација слезине: фецес, дебело црево, бубрег, леви режањ јетре</a:t>
            </a:r>
          </a:p>
          <a:p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Лажно негативна палпација слезине: гојазност, асцитес, неспособност релаксације трбушних мишића</a:t>
            </a:r>
            <a:endParaRPr lang="sr-Latn-CS" sz="24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14282" y="1214422"/>
            <a:ext cx="8929718" cy="4743450"/>
          </a:xfrm>
        </p:spPr>
        <p:txBody>
          <a:bodyPr/>
          <a:lstStyle/>
          <a:p>
            <a:pPr algn="ctr">
              <a:buClr>
                <a:srgbClr val="FF9900"/>
              </a:buClr>
            </a:pPr>
            <a:endParaRPr lang="en-US" sz="4000" b="1" u="sng" dirty="0">
              <a:solidFill>
                <a:srgbClr val="FF9900"/>
              </a:solidFill>
            </a:endParaRPr>
          </a:p>
          <a:p>
            <a:pPr>
              <a:buClr>
                <a:srgbClr val="FF9900"/>
              </a:buClr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Аксиларна, ингвинална, поплителна лимфаденопатија</a:t>
            </a:r>
          </a:p>
          <a:p>
            <a:pPr>
              <a:buClr>
                <a:srgbClr val="FF9900"/>
              </a:buClr>
            </a:pPr>
            <a:r>
              <a:rPr lang="sr-Cyrl-R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</a:t>
            </a:r>
            <a:r>
              <a:rPr lang="sr-Latn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оилонихија</a:t>
            </a:r>
          </a:p>
          <a:p>
            <a:pPr>
              <a:buClr>
                <a:srgbClr val="FF9900"/>
              </a:buClr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Х</a:t>
            </a:r>
            <a:r>
              <a:rPr lang="sl-SI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еморагијски синдром</a:t>
            </a:r>
          </a:p>
          <a:p>
            <a:pPr>
              <a:buClr>
                <a:srgbClr val="FF9900"/>
              </a:buClr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</a:t>
            </a:r>
            <a:r>
              <a:rPr lang="sl-SI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ток и деформација зглобова</a:t>
            </a:r>
          </a:p>
          <a:p>
            <a:pPr>
              <a:buClr>
                <a:srgbClr val="FF9900"/>
              </a:buClr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А</a:t>
            </a:r>
            <a:r>
              <a:rPr lang="sl-SI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трофија мишића</a:t>
            </a:r>
            <a:endParaRPr lang="sr-Cyrl-CS" sz="24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buClr>
                <a:srgbClr val="FF9900"/>
              </a:buClr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Периферна неуропатија (дефицит Б12)</a:t>
            </a:r>
            <a:endParaRPr lang="sl-SI" sz="24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>
              <a:buClr>
                <a:srgbClr val="FF9900"/>
              </a:buClr>
              <a:buFontTx/>
              <a:buNone/>
            </a:pPr>
            <a:endParaRPr lang="sl-SI" sz="40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8662" y="500042"/>
            <a:ext cx="67361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Физикални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3600" dirty="0" err="1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преглед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sr-Cyrl-CS" sz="36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екстремитета</a:t>
            </a:r>
            <a:endParaRPr lang="en-US" sz="36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Физикални</a:t>
            </a:r>
            <a:r>
              <a:rPr lang="en-US" sz="3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3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преглед</a:t>
            </a:r>
            <a:r>
              <a:rPr lang="en-US" sz="3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sr-Cyrl-CS" sz="3600" dirty="0">
                <a:latin typeface="Calibri Light" panose="020F0302020204030204" pitchFamily="34" charset="0"/>
                <a:cs typeface="Calibri Light" panose="020F0302020204030204" pitchFamily="34" charset="0"/>
              </a:rPr>
              <a:t>екстремитета</a:t>
            </a: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/>
            </a:r>
            <a:b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endParaRPr 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170" name="Picture 2" descr="C:\Documents and Settings\Korisnik\Desktop\New Folder 1\om985a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428736"/>
            <a:ext cx="5143536" cy="450059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643306" y="6215082"/>
            <a:ext cx="17940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rgbClr val="FF9900"/>
              </a:buClr>
            </a:pPr>
            <a:r>
              <a:rPr lang="sr-Latn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коилонихија</a:t>
            </a:r>
          </a:p>
        </p:txBody>
      </p:sp>
    </p:spTree>
  </p:cSld>
  <p:clrMapOvr>
    <a:masterClrMapping/>
  </p:clrMapOvr>
  <p:transition spd="med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Кожне промене код лимфома</a:t>
            </a:r>
            <a:r>
              <a:rPr lang="sr-Latn-R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endParaRPr lang="en-US" sz="3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2050" name="Picture 2" descr="D:\ceca\PREDAVANJA CECA\ИНТЕРНА МЕДИЦИНА 1 propedevtika\CAM0314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7" y="1785926"/>
            <a:ext cx="3857652" cy="4525963"/>
          </a:xfrm>
          <a:prstGeom prst="rect">
            <a:avLst/>
          </a:prstGeom>
          <a:noFill/>
        </p:spPr>
      </p:pic>
      <p:pic>
        <p:nvPicPr>
          <p:cNvPr id="5" name="Picture 2" descr="D:\ceca\PREDAVANJA CECA\ИНТЕРНА МЕДИЦИНА 1 propedevtika\CAM031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857364"/>
            <a:ext cx="4000528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Кожне промене код лимфома</a:t>
            </a:r>
            <a:r>
              <a:rPr lang="sr-Latn-R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endParaRPr lang="en-US" sz="3200" dirty="0"/>
          </a:p>
        </p:txBody>
      </p:sp>
      <p:pic>
        <p:nvPicPr>
          <p:cNvPr id="1027" name="Picture 3" descr="D:\ceca\PREDAVANJA CECA\ИНТЕРНА МЕДИЦИНА 1 propedevtika\20150911_09174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714488"/>
            <a:ext cx="4071966" cy="4525963"/>
          </a:xfrm>
          <a:prstGeom prst="rect">
            <a:avLst/>
          </a:prstGeom>
          <a:noFill/>
        </p:spPr>
      </p:pic>
      <p:pic>
        <p:nvPicPr>
          <p:cNvPr id="1028" name="Picture 4" descr="D:\ceca\PREDAVANJA CECA\ИНТЕРНА МЕДИЦИНА 1 propedevtika\20150911_0917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857364"/>
            <a:ext cx="4143372" cy="438627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6"/>
          <p:cNvSpPr>
            <a:spLocks noChangeArrowheads="1"/>
          </p:cNvSpPr>
          <p:nvPr/>
        </p:nvSpPr>
        <p:spPr bwMode="auto">
          <a:xfrm>
            <a:off x="285750" y="785795"/>
            <a:ext cx="8535988" cy="5799156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just"/>
            <a:endParaRPr lang="sr-Latn-CS" sz="800" b="1" dirty="0"/>
          </a:p>
          <a:p>
            <a:pPr algn="just">
              <a:buClr>
                <a:srgbClr val="FF7575"/>
              </a:buClr>
              <a:buFont typeface="Wingdings" pitchFamily="2" charset="2"/>
              <a:buNone/>
            </a:pPr>
            <a:endParaRPr lang="sr-Latn-CS" sz="800" b="1" dirty="0"/>
          </a:p>
          <a:p>
            <a:pPr lvl="1" algn="just">
              <a:buClr>
                <a:srgbClr val="FF7575"/>
              </a:buClr>
            </a:pPr>
            <a:endParaRPr lang="sr-Cyrl-CS" b="1" dirty="0"/>
          </a:p>
          <a:p>
            <a:pPr marL="0" lvl="1" algn="just">
              <a:buClr>
                <a:srgbClr val="FF7575"/>
              </a:buClr>
            </a:pPr>
            <a:endParaRPr lang="sr-Cyrl-CS" dirty="0"/>
          </a:p>
          <a:p>
            <a:pPr marL="0" lvl="1" algn="just">
              <a:buClr>
                <a:srgbClr val="FF7575"/>
              </a:buClr>
            </a:pPr>
            <a:endParaRPr lang="sr-Cyrl-CS" dirty="0"/>
          </a:p>
          <a:p>
            <a:pPr marL="0" lvl="1" algn="just">
              <a:buClr>
                <a:srgbClr val="FF7575"/>
              </a:buClr>
            </a:pPr>
            <a:endParaRPr lang="sr-Cyrl-CS" sz="2000" dirty="0"/>
          </a:p>
          <a:p>
            <a:pPr marL="0" lvl="1" algn="just">
              <a:buClr>
                <a:srgbClr val="FF7575"/>
              </a:buClr>
            </a:pPr>
            <a:endParaRPr lang="sr-Cyrl-CS" sz="2000" dirty="0"/>
          </a:p>
          <a:p>
            <a:pPr marL="0" lvl="1" algn="ctr">
              <a:buClr>
                <a:srgbClr val="FF7575"/>
              </a:buClr>
            </a:pPr>
            <a:endParaRPr lang="sr-Cyrl-CS" sz="2200" dirty="0"/>
          </a:p>
          <a:p>
            <a:pPr marL="0" lvl="1" algn="ctr">
              <a:buClr>
                <a:srgbClr val="FF7575"/>
              </a:buClr>
            </a:pP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Лична анамнеза</a:t>
            </a:r>
          </a:p>
          <a:p>
            <a:pPr marL="0" lvl="1" algn="just">
              <a:buClr>
                <a:srgbClr val="FF7575"/>
              </a:buClr>
            </a:pPr>
            <a:endParaRPr lang="sr-Cyrl-CS" sz="2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lvl="1" algn="just">
              <a:buClr>
                <a:srgbClr val="FF7575"/>
              </a:buClr>
            </a:pPr>
            <a:r>
              <a:rPr lang="sr-Latn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Р</a:t>
            </a: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аније прележане болести  </a:t>
            </a:r>
          </a:p>
          <a:p>
            <a:pPr marL="0" lvl="1" algn="just">
              <a:buClr>
                <a:srgbClr val="FF7575"/>
              </a:buClr>
              <a:buFont typeface="Arial" pitchFamily="34" charset="0"/>
              <a:buChar char="•"/>
            </a:pP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честе инфекције, крварења</a:t>
            </a:r>
          </a:p>
          <a:p>
            <a:pPr marL="0" lvl="1" algn="just">
              <a:buClr>
                <a:srgbClr val="FF7575"/>
              </a:buClr>
            </a:pP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 </a:t>
            </a:r>
            <a:endParaRPr lang="sr-Latn-CS" sz="2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lvl="1" algn="just">
              <a:buClr>
                <a:srgbClr val="FF7575"/>
              </a:buClr>
            </a:pPr>
            <a:r>
              <a:rPr lang="sr-Latn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Р</a:t>
            </a: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анија лечења у болничким условима</a:t>
            </a:r>
          </a:p>
          <a:p>
            <a:pPr marL="0" lvl="1" algn="just">
              <a:buClr>
                <a:srgbClr val="FF7575"/>
              </a:buClr>
              <a:buFont typeface="Arial" pitchFamily="34" charset="0"/>
              <a:buChar char="•"/>
            </a:pP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хемиотерапија, </a:t>
            </a:r>
          </a:p>
          <a:p>
            <a:pPr marL="0" lvl="1" algn="just">
              <a:buClr>
                <a:srgbClr val="FF7575"/>
              </a:buClr>
              <a:buFont typeface="Arial" pitchFamily="34" charset="0"/>
              <a:buChar char="•"/>
            </a:pP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радиотерапија (секундарни малигнитети)</a:t>
            </a:r>
            <a:endParaRPr lang="sr-Latn-CS" sz="2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lvl="2" algn="just">
              <a:buClr>
                <a:srgbClr val="FF7575"/>
              </a:buClr>
            </a:pPr>
            <a:endParaRPr lang="sr-Latn-CS" sz="2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lvl="1" algn="just">
              <a:buClr>
                <a:srgbClr val="FF7575"/>
              </a:buClr>
            </a:pP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Лекови</a:t>
            </a:r>
          </a:p>
          <a:p>
            <a:pPr lvl="0">
              <a:buFont typeface="Arial" pitchFamily="34" charset="0"/>
              <a:buChar char="•"/>
            </a:pP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Које лекове тренутно узима</a:t>
            </a:r>
            <a:endParaRPr lang="en-US" sz="2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en-U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OTC</a:t>
            </a: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препарати, </a:t>
            </a:r>
            <a:r>
              <a:rPr lang="en-U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NSAID (</a:t>
            </a:r>
            <a:r>
              <a:rPr lang="sr-Cyrl-R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склоност ка </a:t>
            </a: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крварењу)</a:t>
            </a:r>
            <a:endParaRPr lang="en-US" sz="2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Антикоагулантна терапија (крварења)</a:t>
            </a:r>
            <a:endParaRPr lang="en-US" sz="2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Стероиди </a:t>
            </a:r>
            <a:r>
              <a:rPr lang="en-U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</a:t>
            </a:r>
            <a:r>
              <a:rPr lang="sr-Cyrl-R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могућност </a:t>
            </a: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инфекције</a:t>
            </a:r>
            <a:r>
              <a:rPr lang="en-U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</a:p>
          <a:p>
            <a:pPr lvl="0">
              <a:buFont typeface="Arial" pitchFamily="34" charset="0"/>
              <a:buChar char="•"/>
            </a:pP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Витамини, суплементи, гвожђе (црне столица)</a:t>
            </a:r>
            <a:endParaRPr lang="en-US" sz="2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Да ли имате алергију на неки лек, који?</a:t>
            </a:r>
            <a:endParaRPr lang="en-US" sz="2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Алергије на друге супстанце?</a:t>
            </a:r>
            <a:endParaRPr lang="en-US" sz="2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lvl="1" algn="just">
              <a:buClr>
                <a:srgbClr val="FF7575"/>
              </a:buClr>
            </a:pPr>
            <a:endParaRPr lang="sr-Cyrl-CS" b="1" dirty="0"/>
          </a:p>
          <a:p>
            <a:pPr lvl="1" algn="just">
              <a:buClr>
                <a:srgbClr val="FF7575"/>
              </a:buClr>
              <a:buFont typeface="Wingdings" pitchFamily="2" charset="2"/>
              <a:buChar char="è"/>
            </a:pPr>
            <a:endParaRPr lang="sr-Latn-CS" sz="800" b="1" dirty="0"/>
          </a:p>
          <a:p>
            <a:pPr lvl="1" algn="just">
              <a:buClr>
                <a:srgbClr val="FF7575"/>
              </a:buClr>
              <a:buFont typeface="Wingdings" pitchFamily="2" charset="2"/>
              <a:buNone/>
            </a:pPr>
            <a:endParaRPr lang="sr-Latn-CS" sz="1600" b="1" dirty="0"/>
          </a:p>
          <a:p>
            <a:pPr lvl="1" algn="just">
              <a:buClr>
                <a:srgbClr val="FF7575"/>
              </a:buClr>
              <a:buFont typeface="Wingdings" pitchFamily="2" charset="2"/>
              <a:buNone/>
            </a:pPr>
            <a:endParaRPr lang="sr-Latn-CS" sz="1600" b="1" dirty="0"/>
          </a:p>
          <a:p>
            <a:pPr lvl="1" algn="just">
              <a:buClr>
                <a:srgbClr val="FF7575"/>
              </a:buClr>
              <a:buFont typeface="Wingdings" pitchFamily="2" charset="2"/>
              <a:buNone/>
            </a:pPr>
            <a:endParaRPr lang="sr-Latn-CS" sz="1600" b="1" dirty="0"/>
          </a:p>
          <a:p>
            <a:pPr lvl="1" algn="just">
              <a:buClr>
                <a:srgbClr val="FF7575"/>
              </a:buClr>
              <a:buFont typeface="Wingdings" pitchFamily="2" charset="2"/>
              <a:buNone/>
            </a:pPr>
            <a:endParaRPr lang="sr-Latn-CS" sz="1600" b="1" dirty="0"/>
          </a:p>
          <a:p>
            <a:pPr lvl="1" algn="just">
              <a:buClr>
                <a:srgbClr val="FF7575"/>
              </a:buClr>
              <a:buFont typeface="Wingdings" pitchFamily="2" charset="2"/>
              <a:buNone/>
            </a:pPr>
            <a:endParaRPr lang="sr-Latn-CS" sz="1600" b="1" dirty="0"/>
          </a:p>
          <a:p>
            <a:pPr lvl="1" algn="just">
              <a:buClr>
                <a:srgbClr val="FF7575"/>
              </a:buClr>
              <a:buFont typeface="Wingdings" pitchFamily="2" charset="2"/>
              <a:buNone/>
            </a:pPr>
            <a:endParaRPr lang="sr-Latn-CS" sz="1600" b="1" dirty="0"/>
          </a:p>
          <a:p>
            <a:pPr lvl="1" algn="just">
              <a:buClr>
                <a:srgbClr val="FF7575"/>
              </a:buClr>
              <a:buFont typeface="Wingdings" pitchFamily="2" charset="2"/>
              <a:buNone/>
            </a:pPr>
            <a:endParaRPr lang="sr-Latn-CS" sz="1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928662" y="214290"/>
            <a:ext cx="6929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C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АНАМНЕЗА</a:t>
            </a:r>
          </a:p>
        </p:txBody>
      </p:sp>
    </p:spTree>
  </p:cSld>
  <p:clrMapOvr>
    <a:masterClrMapping/>
  </p:clrMapOvr>
  <p:transition spd="med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32" y="440290"/>
            <a:ext cx="8909768" cy="1000132"/>
          </a:xfrm>
        </p:spPr>
        <p:txBody>
          <a:bodyPr/>
          <a:lstStyle/>
          <a:p>
            <a:r>
              <a:rPr lang="sr-Cyrl-CS" sz="2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Допунске дијагностичке процедуре</a:t>
            </a:r>
            <a:r>
              <a:rPr lang="sr-Latn-CS" sz="2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sr-Cyrl-CS" sz="2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у хематологији</a:t>
            </a:r>
            <a:r>
              <a:rPr lang="sr-Latn-CS" sz="3200" dirty="0"/>
              <a:t/>
            </a:r>
            <a:br>
              <a:rPr lang="sr-Latn-CS" sz="3200" dirty="0"/>
            </a:br>
            <a:endParaRPr lang="sr-Cyrl-C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6240" y="1772816"/>
            <a:ext cx="5286412" cy="5411807"/>
          </a:xfrm>
        </p:spPr>
        <p:txBody>
          <a:bodyPr/>
          <a:lstStyle/>
          <a:p>
            <a:pPr marL="0" indent="0">
              <a:buNone/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Испитивање периферне крви</a:t>
            </a:r>
            <a:endParaRPr lang="sr-Cyrl-CS" sz="2400" b="1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Комплетна крвна слика (ККС)</a:t>
            </a:r>
          </a:p>
          <a:p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ретикулоцити</a:t>
            </a:r>
          </a:p>
          <a:p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Размаз периферне крви (</a:t>
            </a:r>
            <a:r>
              <a:rPr lang="en-U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MGG</a:t>
            </a: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): цитоморфологија</a:t>
            </a:r>
          </a:p>
          <a:p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Цитохемијска бојења </a:t>
            </a:r>
          </a:p>
          <a:p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Имунофенотипизација ћелија периферне крви (проточна цитометрија</a:t>
            </a:r>
            <a:r>
              <a:rPr lang="sr-Latn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-flow cytometry)</a:t>
            </a:r>
          </a:p>
          <a:p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Реолошка својства</a:t>
            </a:r>
          </a:p>
        </p:txBody>
      </p:sp>
      <p:pic>
        <p:nvPicPr>
          <p:cNvPr id="5" name="Picture 6" descr="RB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3857628"/>
            <a:ext cx="3000396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1214422"/>
            <a:ext cx="300039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6929454" y="1000108"/>
            <a:ext cx="827673" cy="369332"/>
          </a:xfrm>
          <a:prstGeom prst="rect">
            <a:avLst/>
          </a:prstGeom>
          <a:solidFill>
            <a:schemeClr val="accent3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929058" y="928670"/>
            <a:ext cx="928694" cy="369332"/>
          </a:xfrm>
          <a:prstGeom prst="rect">
            <a:avLst/>
          </a:prstGeom>
          <a:solidFill>
            <a:schemeClr val="accent3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357290" y="1142984"/>
            <a:ext cx="1428760" cy="369332"/>
          </a:xfrm>
          <a:prstGeom prst="rect">
            <a:avLst/>
          </a:prstGeom>
          <a:solidFill>
            <a:schemeClr val="accent3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ransition spd="med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322152"/>
            <a:ext cx="8229600" cy="1143000"/>
          </a:xfrm>
        </p:spPr>
        <p:txBody>
          <a:bodyPr/>
          <a:lstStyle/>
          <a:p>
            <a:r>
              <a:rPr lang="sr-Cyrl-CS" sz="36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Испитивање костне сржи</a:t>
            </a:r>
            <a:r>
              <a:rPr lang="sr-Cyrl-CS" sz="3600" dirty="0"/>
              <a:t> </a:t>
            </a:r>
            <a:br>
              <a:rPr lang="sr-Cyrl-CS" sz="3600" dirty="0"/>
            </a:b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571612"/>
            <a:ext cx="4757742" cy="4525963"/>
          </a:xfrm>
        </p:spPr>
        <p:txBody>
          <a:bodyPr/>
          <a:lstStyle/>
          <a:p>
            <a:pPr>
              <a:lnSpc>
                <a:spcPct val="90000"/>
              </a:lnSpc>
              <a:buClr>
                <a:srgbClr val="FF9900"/>
              </a:buClr>
            </a:pPr>
            <a:endParaRPr lang="sr-Cyrl-CS" sz="2400" dirty="0"/>
          </a:p>
          <a:p>
            <a:pPr>
              <a:lnSpc>
                <a:spcPct val="90000"/>
              </a:lnSpc>
              <a:buClr>
                <a:srgbClr val="FF9900"/>
              </a:buClr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Узорак костне сржи се добија аспирацијом и/или биопсијом </a:t>
            </a:r>
          </a:p>
          <a:p>
            <a:pPr>
              <a:lnSpc>
                <a:spcPct val="90000"/>
              </a:lnSpc>
              <a:buClr>
                <a:srgbClr val="FF9900"/>
              </a:buClr>
            </a:pPr>
            <a:endParaRPr lang="sr-Cyrl-CS" sz="24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lnSpc>
                <a:spcPct val="90000"/>
              </a:lnSpc>
              <a:buClr>
                <a:srgbClr val="FF9900"/>
              </a:buClr>
              <a:buFont typeface="Courier New" pitchFamily="49" charset="0"/>
              <a:buChar char="o"/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Цитохемијска бојења, </a:t>
            </a:r>
          </a:p>
          <a:p>
            <a:pPr>
              <a:lnSpc>
                <a:spcPct val="90000"/>
              </a:lnSpc>
              <a:buClr>
                <a:srgbClr val="FF9900"/>
              </a:buClr>
              <a:buFont typeface="Courier New" pitchFamily="49" charset="0"/>
              <a:buChar char="o"/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Проточна цитометрија, </a:t>
            </a:r>
          </a:p>
          <a:p>
            <a:pPr>
              <a:lnSpc>
                <a:spcPct val="90000"/>
              </a:lnSpc>
              <a:buClr>
                <a:srgbClr val="FF9900"/>
              </a:buClr>
              <a:buFont typeface="Courier New" pitchFamily="49" charset="0"/>
              <a:buChar char="o"/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Имунохистохемијска бојења, </a:t>
            </a:r>
          </a:p>
          <a:p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Цитогенетика </a:t>
            </a:r>
            <a:endParaRPr lang="en-US" sz="24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Молекуларна генетика и др. </a:t>
            </a:r>
            <a:endParaRPr lang="sl-SI" sz="24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US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1000109"/>
            <a:ext cx="3000397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3857628"/>
            <a:ext cx="3286181" cy="2570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Box 1"/>
          <p:cNvSpPr txBox="1">
            <a:spLocks noChangeArrowheads="1"/>
          </p:cNvSpPr>
          <p:nvPr/>
        </p:nvSpPr>
        <p:spPr bwMode="auto">
          <a:xfrm>
            <a:off x="1279989" y="0"/>
            <a:ext cx="545213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en-US" sz="280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Лабораторијски тестови хемостазе</a:t>
            </a:r>
          </a:p>
          <a:p>
            <a:pPr algn="ctr" eaLnBrk="1" hangingPunct="1"/>
            <a:r>
              <a:rPr lang="en-US" altLang="en-US" sz="280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(рутински “screening” тестови)</a:t>
            </a:r>
          </a:p>
        </p:txBody>
      </p:sp>
      <p:sp>
        <p:nvSpPr>
          <p:cNvPr id="41987" name="TextBox 2"/>
          <p:cNvSpPr txBox="1">
            <a:spLocks noChangeArrowheads="1"/>
          </p:cNvSpPr>
          <p:nvPr/>
        </p:nvSpPr>
        <p:spPr bwMode="auto">
          <a:xfrm>
            <a:off x="285751" y="1214438"/>
            <a:ext cx="8678738" cy="5478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 eaLnBrk="1" hangingPunct="1">
              <a:buFontTx/>
              <a:buAutoNum type="arabicPeriod"/>
            </a:pPr>
            <a:r>
              <a:rPr lang="en-US" altLang="en-US" sz="2200" b="1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Број</a:t>
            </a:r>
            <a:r>
              <a:rPr lang="en-US" altLang="en-US" sz="2200" b="1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тромбоцита</a:t>
            </a:r>
            <a:r>
              <a:rPr lang="sr-Cyrl-CS" altLang="en-US" sz="2200" b="1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  <a:p>
            <a:pPr marL="457200" indent="-457200" eaLnBrk="1" hangingPunct="1"/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   </a:t>
            </a:r>
            <a:r>
              <a:rPr lang="sr-Latn-C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</a:t>
            </a:r>
            <a:r>
              <a:rPr lang="fr-FR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р &lt;150 x10</a:t>
            </a:r>
            <a:r>
              <a:rPr lang="fr-FR" altLang="en-US" sz="2200" baseline="300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9</a:t>
            </a:r>
            <a:r>
              <a:rPr lang="fr-FR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/l</a:t>
            </a: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sr-Cyrl-C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тромбоцитопенија</a:t>
            </a:r>
          </a:p>
          <a:p>
            <a:pPr marL="457200" indent="-457200" eaLnBrk="1" hangingPunct="1"/>
            <a:endParaRPr lang="sr-Latn-CS" altLang="en-US" sz="22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457200" indent="-457200" eaLnBrk="1" hangingPunct="1">
              <a:buFontTx/>
              <a:buAutoNum type="arabicPeriod" startAt="2"/>
            </a:pPr>
            <a:r>
              <a:rPr lang="en-US" altLang="en-US" sz="2200" b="1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Време</a:t>
            </a:r>
            <a:r>
              <a:rPr lang="en-US" altLang="en-US" sz="2200" b="1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крварења</a:t>
            </a:r>
            <a:r>
              <a:rPr lang="sr-Cyrl-C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-тест функције Тр и васкуларне фазе</a:t>
            </a:r>
            <a:r>
              <a:rPr lang="en-US" altLang="zh-TW" sz="2200" dirty="0">
                <a:solidFill>
                  <a:srgbClr val="002060"/>
                </a:solidFill>
                <a:latin typeface="Calibri Light" panose="020F0302020204030204" pitchFamily="34" charset="0"/>
                <a:ea typeface="新細明體" pitchFamily="18" charset="-120"/>
                <a:cs typeface="Calibri Light" panose="020F0302020204030204" pitchFamily="34" charset="0"/>
              </a:rPr>
              <a:t> </a:t>
            </a:r>
            <a:endParaRPr lang="sr-Cyrl-CS" altLang="en-US" sz="2200" b="1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457200" indent="-457200" eaLnBrk="1" hangingPunct="1"/>
            <a:r>
              <a:rPr lang="sr-Cyrl-C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   Нормалне вредности</a:t>
            </a: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2</a:t>
            </a:r>
            <a:r>
              <a:rPr lang="sr-Cyrl-C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-</a:t>
            </a:r>
            <a:r>
              <a:rPr lang="en-U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10</a:t>
            </a:r>
            <a:r>
              <a:rPr lang="sr-Cyrl-C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мин (</a:t>
            </a:r>
            <a:r>
              <a:rPr lang="en-US" altLang="zh-TW" sz="2200" dirty="0">
                <a:solidFill>
                  <a:srgbClr val="002060"/>
                </a:solidFill>
                <a:latin typeface="Calibri Light" panose="020F0302020204030204" pitchFamily="34" charset="0"/>
                <a:ea typeface="新細明體" pitchFamily="18" charset="-120"/>
                <a:cs typeface="Calibri Light" panose="020F0302020204030204" pitchFamily="34" charset="0"/>
              </a:rPr>
              <a:t>Ivy</a:t>
            </a:r>
            <a:r>
              <a:rPr lang="sr-Cyrl-CS" altLang="zh-TW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  <a:endParaRPr lang="en-US" altLang="zh-TW" sz="2200" dirty="0">
              <a:solidFill>
                <a:srgbClr val="002060"/>
              </a:solidFill>
              <a:latin typeface="Calibri Light" panose="020F0302020204030204" pitchFamily="34" charset="0"/>
              <a:ea typeface="新細明體" pitchFamily="18" charset="-120"/>
              <a:cs typeface="Calibri Light" panose="020F0302020204030204" pitchFamily="34" charset="0"/>
            </a:endParaRPr>
          </a:p>
          <a:p>
            <a:pPr marL="457200" indent="-457200" eaLnBrk="1" hangingPunct="1"/>
            <a:endParaRPr lang="en-US" altLang="en-US" sz="22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457200" indent="-457200" eaLnBrk="1" hangingPunct="1"/>
            <a:r>
              <a:rPr lang="sr-Cyrl-CS" altLang="en-US" sz="2200" b="1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3.   </a:t>
            </a:r>
            <a:r>
              <a:rPr lang="en-US" altLang="en-US" sz="2200" b="1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Протромбинско</a:t>
            </a:r>
            <a:r>
              <a:rPr lang="en-US" altLang="en-US" sz="2200" b="1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време</a:t>
            </a:r>
            <a:r>
              <a:rPr lang="en-US" altLang="en-US" sz="2200" b="1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(ПТ)</a:t>
            </a:r>
            <a:r>
              <a:rPr lang="sr-Cyrl-C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-тест спољашњег пута</a:t>
            </a:r>
            <a:endParaRPr lang="en-US" altLang="en-US" sz="22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457200" indent="-457200" eaLnBrk="1" hangingPunct="1">
              <a:buClr>
                <a:schemeClr val="tx1"/>
              </a:buClr>
            </a:pPr>
            <a:r>
              <a:rPr lang="en-US" altLang="zh-TW" sz="2200" dirty="0">
                <a:solidFill>
                  <a:srgbClr val="002060"/>
                </a:solidFill>
                <a:latin typeface="Calibri Light" panose="020F0302020204030204" pitchFamily="34" charset="0"/>
                <a:ea typeface="新細明體" pitchFamily="18" charset="-120"/>
                <a:cs typeface="Calibri Light" panose="020F0302020204030204" pitchFamily="34" charset="0"/>
              </a:rPr>
              <a:t>      </a:t>
            </a:r>
            <a:r>
              <a:rPr lang="sr-Cyrl-CS" altLang="zh-TW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Нормалне вредости:</a:t>
            </a:r>
            <a:r>
              <a:rPr lang="en-US" altLang="zh-TW" sz="2200" dirty="0">
                <a:solidFill>
                  <a:srgbClr val="002060"/>
                </a:solidFill>
                <a:latin typeface="Calibri Light" panose="020F0302020204030204" pitchFamily="34" charset="0"/>
                <a:ea typeface="新細明體" pitchFamily="18" charset="-120"/>
                <a:cs typeface="Calibri Light" panose="020F0302020204030204" pitchFamily="34" charset="0"/>
              </a:rPr>
              <a:t> 11-15sec </a:t>
            </a:r>
          </a:p>
          <a:p>
            <a:pPr marL="457200" indent="-457200" eaLnBrk="1" hangingPunct="1">
              <a:buClr>
                <a:schemeClr val="tx1"/>
              </a:buClr>
            </a:pPr>
            <a:r>
              <a:rPr lang="en-US" altLang="zh-TW" sz="2200" dirty="0">
                <a:solidFill>
                  <a:srgbClr val="002060"/>
                </a:solidFill>
                <a:latin typeface="Calibri Light" panose="020F0302020204030204" pitchFamily="34" charset="0"/>
                <a:ea typeface="新細明體" pitchFamily="18" charset="-120"/>
                <a:cs typeface="Calibri Light" panose="020F0302020204030204" pitchFamily="34" charset="0"/>
              </a:rPr>
              <a:t>      </a:t>
            </a:r>
            <a:r>
              <a:rPr lang="sr-Cyrl-CS" altLang="zh-TW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Терапија ОАК: </a:t>
            </a:r>
            <a:r>
              <a:rPr lang="en-US" altLang="zh-TW" sz="2200" dirty="0">
                <a:solidFill>
                  <a:srgbClr val="002060"/>
                </a:solidFill>
                <a:latin typeface="Calibri Light" panose="020F0302020204030204" pitchFamily="34" charset="0"/>
                <a:ea typeface="新細明體" pitchFamily="18" charset="-120"/>
                <a:cs typeface="Calibri Light" panose="020F0302020204030204" pitchFamily="34" charset="0"/>
              </a:rPr>
              <a:t> PT  1.5 </a:t>
            </a:r>
            <a:r>
              <a:rPr lang="sr-Cyrl-CS" altLang="zh-TW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-</a:t>
            </a:r>
            <a:r>
              <a:rPr lang="en-US" altLang="zh-TW" sz="2200" dirty="0">
                <a:solidFill>
                  <a:srgbClr val="002060"/>
                </a:solidFill>
                <a:latin typeface="Calibri Light" panose="020F0302020204030204" pitchFamily="34" charset="0"/>
                <a:ea typeface="新細明體" pitchFamily="18" charset="-120"/>
                <a:cs typeface="Calibri Light" panose="020F0302020204030204" pitchFamily="34" charset="0"/>
              </a:rPr>
              <a:t>2.5 </a:t>
            </a:r>
            <a:r>
              <a:rPr lang="sr-Cyrl-CS" altLang="zh-TW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пута</a:t>
            </a:r>
            <a:endParaRPr lang="en-US" altLang="zh-TW" sz="2200" dirty="0">
              <a:solidFill>
                <a:srgbClr val="002060"/>
              </a:solidFill>
              <a:latin typeface="Calibri Light" panose="020F0302020204030204" pitchFamily="34" charset="0"/>
              <a:ea typeface="新細明體" pitchFamily="18" charset="-120"/>
              <a:cs typeface="Calibri Light" panose="020F0302020204030204" pitchFamily="34" charset="0"/>
            </a:endParaRPr>
          </a:p>
          <a:p>
            <a:pPr marL="457200" indent="-457200" eaLnBrk="1" hangingPunct="1">
              <a:buClr>
                <a:schemeClr val="tx1"/>
              </a:buClr>
            </a:pPr>
            <a:r>
              <a:rPr lang="en-US" altLang="zh-TW" sz="2200" dirty="0">
                <a:solidFill>
                  <a:srgbClr val="002060"/>
                </a:solidFill>
                <a:latin typeface="Calibri Light" panose="020F0302020204030204" pitchFamily="34" charset="0"/>
                <a:ea typeface="新細明體" pitchFamily="18" charset="-120"/>
                <a:cs typeface="Calibri Light" panose="020F0302020204030204" pitchFamily="34" charset="0"/>
              </a:rPr>
              <a:t>      International normalized ratio= INR</a:t>
            </a:r>
            <a:endParaRPr lang="sr-Cyrl-CS" altLang="zh-TW" sz="22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457200" indent="-457200" eaLnBrk="1" hangingPunct="1">
              <a:buClr>
                <a:schemeClr val="tx1"/>
              </a:buClr>
            </a:pPr>
            <a:endParaRPr lang="en-US" altLang="en-US" sz="22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457200" indent="-457200" eaLnBrk="1" hangingPunct="1">
              <a:buClr>
                <a:schemeClr val="tx1"/>
              </a:buClr>
            </a:pPr>
            <a:r>
              <a:rPr lang="sr-Cyrl-CS" altLang="en-US" sz="2200" b="1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4.    </a:t>
            </a:r>
            <a:r>
              <a:rPr lang="en-US" altLang="en-US" sz="2200" b="1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Активирано</a:t>
            </a:r>
            <a:r>
              <a:rPr lang="en-US" altLang="en-US" sz="2200" b="1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парцијално</a:t>
            </a:r>
            <a:r>
              <a:rPr lang="en-US" altLang="en-US" sz="2200" b="1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тромбопластинско</a:t>
            </a:r>
            <a:r>
              <a:rPr lang="en-US" altLang="en-US" sz="2200" b="1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2200" b="1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време</a:t>
            </a:r>
            <a:r>
              <a:rPr lang="en-US" altLang="en-US" sz="2200" b="1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(</a:t>
            </a:r>
            <a:r>
              <a:rPr lang="en-US" altLang="en-US" sz="2200" b="1" dirty="0" err="1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аПТТ</a:t>
            </a:r>
            <a:r>
              <a:rPr lang="en-US" altLang="en-US" sz="2200" b="1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  <a:r>
              <a:rPr lang="sr-Cyrl-CS" altLang="en-US" sz="2200" b="1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-</a:t>
            </a:r>
            <a:r>
              <a:rPr lang="en-US" altLang="en-US" sz="2200" b="1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</a:t>
            </a:r>
            <a:r>
              <a:rPr lang="sr-Cyrl-CS" altLang="en-US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тест унутрашњег и заједничког пута</a:t>
            </a:r>
          </a:p>
          <a:p>
            <a:pPr marL="457200" indent="-457200" eaLnBrk="1" hangingPunct="1">
              <a:buClr>
                <a:schemeClr val="tx1"/>
              </a:buClr>
            </a:pPr>
            <a:r>
              <a:rPr lang="en-US" altLang="zh-TW" sz="2200" dirty="0">
                <a:solidFill>
                  <a:srgbClr val="002060"/>
                </a:solidFill>
                <a:latin typeface="Calibri Light" panose="020F0302020204030204" pitchFamily="34" charset="0"/>
                <a:ea typeface="新細明體" pitchFamily="18" charset="-120"/>
                <a:cs typeface="Calibri Light" panose="020F0302020204030204" pitchFamily="34" charset="0"/>
              </a:rPr>
              <a:t>       </a:t>
            </a:r>
            <a:r>
              <a:rPr lang="sr-Cyrl-CS" altLang="zh-TW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Нормалне вредности:</a:t>
            </a:r>
            <a:r>
              <a:rPr lang="en-US" altLang="zh-TW" sz="2200" dirty="0">
                <a:solidFill>
                  <a:srgbClr val="002060"/>
                </a:solidFill>
                <a:latin typeface="Calibri Light" panose="020F0302020204030204" pitchFamily="34" charset="0"/>
                <a:ea typeface="新細明體" pitchFamily="18" charset="-120"/>
                <a:cs typeface="Calibri Light" panose="020F0302020204030204" pitchFamily="34" charset="0"/>
              </a:rPr>
              <a:t> 25-35 sec </a:t>
            </a:r>
          </a:p>
          <a:p>
            <a:pPr marL="457200" indent="-457200" eaLnBrk="1" hangingPunct="1">
              <a:buClr>
                <a:schemeClr val="tx1"/>
              </a:buClr>
            </a:pPr>
            <a:r>
              <a:rPr lang="en-US" altLang="zh-TW" sz="2200" dirty="0">
                <a:solidFill>
                  <a:srgbClr val="002060"/>
                </a:solidFill>
                <a:latin typeface="Calibri Light" panose="020F0302020204030204" pitchFamily="34" charset="0"/>
                <a:ea typeface="新細明體" pitchFamily="18" charset="-120"/>
                <a:cs typeface="Calibri Light" panose="020F0302020204030204" pitchFamily="34" charset="0"/>
              </a:rPr>
              <a:t>      </a:t>
            </a:r>
            <a:r>
              <a:rPr lang="sr-Cyrl-CS" altLang="zh-TW" sz="2200" dirty="0">
                <a:solidFill>
                  <a:srgbClr val="00206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Терапија Хепарином: продужено аПТТ</a:t>
            </a:r>
            <a:endParaRPr lang="sr-Cyrl-CS" altLang="en-US" sz="22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457200" indent="-457200" eaLnBrk="1" hangingPunct="1">
              <a:buFontTx/>
              <a:buAutoNum type="arabicPeriod" startAt="4"/>
            </a:pPr>
            <a:endParaRPr lang="en-US" altLang="en-US" sz="2000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Испитивање хемостазе</a:t>
            </a:r>
            <a:endParaRPr lang="en-US" sz="3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buClr>
                <a:srgbClr val="FF9900"/>
              </a:buClr>
              <a:buNone/>
            </a:pPr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   </a:t>
            </a:r>
            <a:r>
              <a:rPr lang="sr-Cyrl-CS" sz="2400" b="1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Додатни тестови </a:t>
            </a:r>
          </a:p>
          <a:p>
            <a:pPr>
              <a:lnSpc>
                <a:spcPct val="90000"/>
              </a:lnSpc>
              <a:buClr>
                <a:srgbClr val="FF9900"/>
              </a:buClr>
              <a:buFontTx/>
              <a:buChar char="-"/>
            </a:pPr>
            <a:endParaRPr lang="sr-Cyrl-CS" sz="2400" dirty="0"/>
          </a:p>
          <a:p>
            <a:pPr>
              <a:lnSpc>
                <a:spcPct val="90000"/>
              </a:lnSpc>
              <a:buClr>
                <a:srgbClr val="FF9900"/>
              </a:buClr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Одређивање концентрације/активности фактора коагулације (</a:t>
            </a:r>
            <a:r>
              <a:rPr lang="sr-Latn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FII, FV, FVII, FVIII, FIX, FX, FXI, FXII, FXIII</a:t>
            </a: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</a:t>
            </a:r>
            <a:r>
              <a:rPr lang="sr-Latn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vWFAg, vWFAct</a:t>
            </a: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)</a:t>
            </a:r>
          </a:p>
          <a:p>
            <a:pPr>
              <a:lnSpc>
                <a:spcPct val="90000"/>
              </a:lnSpc>
              <a:buClr>
                <a:srgbClr val="FF9900"/>
              </a:buClr>
            </a:pPr>
            <a:r>
              <a:rPr lang="sr-Latn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LAC</a:t>
            </a: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(лупус антикоагуланс)</a:t>
            </a:r>
            <a:r>
              <a:rPr lang="sr-Latn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тромбофилија, </a:t>
            </a:r>
          </a:p>
          <a:p>
            <a:pPr>
              <a:lnSpc>
                <a:spcPct val="90000"/>
              </a:lnSpc>
              <a:buClr>
                <a:srgbClr val="FF9900"/>
              </a:buClr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Инхибитори коагулације, </a:t>
            </a:r>
          </a:p>
          <a:p>
            <a:pPr>
              <a:lnSpc>
                <a:spcPct val="90000"/>
              </a:lnSpc>
              <a:buClr>
                <a:srgbClr val="FF9900"/>
              </a:buClr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Агрегација тромбоцита и др  </a:t>
            </a:r>
            <a:endParaRPr lang="sl-SI" sz="24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US" dirty="0"/>
          </a:p>
        </p:txBody>
      </p:sp>
    </p:spTree>
  </p:cSld>
  <p:clrMapOvr>
    <a:masterClrMapping/>
  </p:clrMapOvr>
  <p:transition spd="med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282" y="0"/>
            <a:ext cx="8929718" cy="1143000"/>
          </a:xfrm>
        </p:spPr>
        <p:txBody>
          <a:bodyPr/>
          <a:lstStyle/>
          <a:p>
            <a:r>
              <a:rPr lang="sr-Cyrl-C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Лабораторијска дијагностика тромбофилије</a:t>
            </a:r>
            <a:endParaRPr lang="en-US" sz="3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00273" y="1285860"/>
            <a:ext cx="3155031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ПОТВРДНИ ТЕСТОВИ</a:t>
            </a:r>
            <a:endParaRPr lang="sv-SE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sv-SE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PC </a:t>
            </a: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антиген</a:t>
            </a:r>
            <a:endParaRPr lang="sv-SE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sv-SE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PS </a:t>
            </a: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антиген</a:t>
            </a:r>
            <a:endParaRPr lang="sv-SE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sv-SE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AT </a:t>
            </a: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антиген</a:t>
            </a:r>
            <a:endParaRPr lang="sv-SE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sv-SE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ДОДАТНИ</a:t>
            </a:r>
            <a:r>
              <a:rPr lang="sv-SE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ТЕСТОВИ</a:t>
            </a:r>
            <a:endParaRPr lang="sv-SE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Плазминоген активност </a:t>
            </a:r>
          </a:p>
          <a:p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 антиген</a:t>
            </a:r>
            <a:endParaRPr lang="sv-SE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sv-SE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t-PA</a:t>
            </a:r>
          </a:p>
          <a:p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дисфибриногенемија</a:t>
            </a:r>
            <a:r>
              <a:rPr lang="sv-SE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(TT)</a:t>
            </a:r>
          </a:p>
          <a:p>
            <a:r>
              <a:rPr lang="sv-SE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HCII</a:t>
            </a:r>
          </a:p>
          <a:p>
            <a:r>
              <a:rPr lang="sv-SE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FXII</a:t>
            </a:r>
          </a:p>
          <a:p>
            <a:endParaRPr lang="sv-SE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ДОПУНСКИ ТЕСТОВИ</a:t>
            </a:r>
            <a:endParaRPr lang="sv-SE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sv-SE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TM i MTHFR </a:t>
            </a: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полиморфизам</a:t>
            </a:r>
            <a:endParaRPr lang="sv-SE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0" y="1071546"/>
            <a:ext cx="5500694" cy="5429288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CS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РУТИНСКИ ТЕСТОВИ</a:t>
            </a:r>
            <a:endParaRPr lang="sv-SE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sv-SE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APC </a:t>
            </a:r>
            <a:r>
              <a:rPr lang="sr-Cyrl-CS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резистанција </a:t>
            </a:r>
            <a:r>
              <a:rPr lang="sv-SE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</a:t>
            </a:r>
            <a:r>
              <a:rPr lang="sr-Cyrl-CS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модификовани </a:t>
            </a:r>
            <a:endParaRPr lang="sv-SE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sv-SE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aPTT </a:t>
            </a:r>
            <a:r>
              <a:rPr lang="sr-Cyrl-CS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тест</a:t>
            </a:r>
            <a:r>
              <a:rPr lang="sv-SE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</a:p>
          <a:p>
            <a:r>
              <a:rPr lang="sv-SE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PC </a:t>
            </a:r>
            <a:r>
              <a:rPr lang="sr-Cyrl-CS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функционални тест</a:t>
            </a:r>
            <a:endParaRPr lang="sv-SE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sv-SE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PS </a:t>
            </a:r>
            <a:r>
              <a:rPr lang="sr-Cyrl-CS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функционални тест</a:t>
            </a:r>
            <a:r>
              <a:rPr lang="sv-SE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</a:t>
            </a:r>
            <a:r>
              <a:rPr lang="sr-Cyrl-CS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слободни</a:t>
            </a:r>
            <a:r>
              <a:rPr lang="sv-SE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</a:p>
          <a:p>
            <a:r>
              <a:rPr lang="sv-SE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AT </a:t>
            </a:r>
            <a:r>
              <a:rPr lang="sr-Cyrl-CS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функционални тест</a:t>
            </a:r>
            <a:endParaRPr lang="sv-SE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sr-Cyrl-CS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Лупус антикоагуланс</a:t>
            </a:r>
            <a:r>
              <a:rPr lang="sv-SE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(LA</a:t>
            </a:r>
            <a:r>
              <a:rPr lang="x-none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</a:t>
            </a:r>
            <a:r>
              <a:rPr lang="sv-SE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</a:p>
          <a:p>
            <a:r>
              <a:rPr lang="sv-SE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</a:t>
            </a:r>
            <a:r>
              <a:rPr lang="sr-Cyrl-CS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нтифосфолипидна антитела</a:t>
            </a:r>
            <a:r>
              <a:rPr lang="sv-SE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(APA)</a:t>
            </a:r>
          </a:p>
          <a:p>
            <a:r>
              <a:rPr lang="sv-SE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FVIII</a:t>
            </a:r>
          </a:p>
          <a:p>
            <a:r>
              <a:rPr lang="sv-SE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FV Leiden </a:t>
            </a:r>
            <a:r>
              <a:rPr lang="sr-Cyrl-CS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мутација</a:t>
            </a:r>
            <a:r>
              <a:rPr lang="sv-SE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(G1691A)</a:t>
            </a:r>
          </a:p>
          <a:p>
            <a:r>
              <a:rPr lang="sr-Cyrl-CS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Протромбин мутација</a:t>
            </a:r>
            <a:r>
              <a:rPr lang="sv-SE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(G20210A)</a:t>
            </a:r>
          </a:p>
          <a:p>
            <a:r>
              <a:rPr lang="sr-Cyrl-CS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хомоцистеин</a:t>
            </a:r>
            <a:endParaRPr lang="en-US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8313" y="1071546"/>
            <a:ext cx="8229600" cy="5084779"/>
          </a:xfrm>
        </p:spPr>
        <p:txBody>
          <a:bodyPr/>
          <a:lstStyle/>
          <a:p>
            <a:pPr>
              <a:buClr>
                <a:srgbClr val="FF9900"/>
              </a:buClr>
              <a:buFontTx/>
              <a:buChar char="-"/>
            </a:pPr>
            <a:endParaRPr lang="sr-Cyrl-CS" sz="2200" b="1" dirty="0"/>
          </a:p>
          <a:p>
            <a:pPr>
              <a:buClr>
                <a:srgbClr val="FF9900"/>
              </a:buClr>
            </a:pPr>
            <a:r>
              <a:rPr lang="sr-Cyrl-CS" sz="2400" b="1" dirty="0"/>
              <a:t> </a:t>
            </a: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Величина и локализација лимфних чворова: користе се углавном радиолошке методе (ехосонографија, ЦТ, НМР)</a:t>
            </a:r>
          </a:p>
          <a:p>
            <a:pPr>
              <a:buClr>
                <a:srgbClr val="FF9900"/>
              </a:buClr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Ако се детектује увећан један или више лимфних чворова, а не зна се етиологија, неопходно је урадити биопсију лимфног чвора </a:t>
            </a:r>
          </a:p>
          <a:p>
            <a:pPr>
              <a:buClr>
                <a:srgbClr val="FF9900"/>
              </a:buClr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За утврђивање дијагнозе болести биоптат лимфног чвора се углавном испитује применом имунохистохемијских бојења. </a:t>
            </a:r>
          </a:p>
          <a:p>
            <a:pPr>
              <a:buClr>
                <a:srgbClr val="FF9900"/>
              </a:buClr>
            </a:pPr>
            <a:r>
              <a:rPr lang="en-U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FNAB</a:t>
            </a: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лимфног чвора се не препоручује!</a:t>
            </a:r>
            <a:endParaRPr lang="sl-SI" sz="24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85918" y="571480"/>
            <a:ext cx="54697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rgbClr val="FF9900"/>
              </a:buClr>
            </a:pPr>
            <a:r>
              <a:rPr lang="sr-Cyrl-C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Испитивање лимфних чворова</a:t>
            </a:r>
          </a:p>
        </p:txBody>
      </p:sp>
    </p:spTree>
  </p:cSld>
  <p:clrMapOvr>
    <a:masterClrMapping/>
  </p:clrMapOvr>
  <p:transition spd="med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917596"/>
          </a:xfrm>
        </p:spPr>
        <p:txBody>
          <a:bodyPr/>
          <a:lstStyle/>
          <a:p>
            <a:r>
              <a:rPr lang="sr-Cyrl-C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Технике визуелизације</a:t>
            </a:r>
            <a:endParaRPr lang="en-US" sz="3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>
              <a:buNone/>
            </a:pPr>
            <a:endParaRPr lang="sr-Cyrl-CS" sz="2400" dirty="0"/>
          </a:p>
          <a:p>
            <a:r>
              <a:rPr lang="sr-Cyrl-CS" sz="2400" dirty="0"/>
              <a:t>  </a:t>
            </a:r>
            <a:r>
              <a:rPr lang="en-U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X</a:t>
            </a: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зраци  (</a:t>
            </a:r>
            <a:r>
              <a:rPr lang="sr-Latn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Rtg </a:t>
            </a: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снимања)</a:t>
            </a:r>
            <a:endParaRPr lang="en-US" sz="24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457200" indent="-457200"/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Ултрасонографија</a:t>
            </a:r>
            <a:endParaRPr lang="en-US" sz="24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457200" indent="-457200"/>
            <a:r>
              <a:rPr lang="en-U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CT</a:t>
            </a:r>
          </a:p>
          <a:p>
            <a:pPr marL="457200" indent="-457200"/>
            <a:r>
              <a:rPr lang="sr-Latn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</a:t>
            </a:r>
            <a:r>
              <a:rPr lang="en-U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MR</a:t>
            </a:r>
          </a:p>
          <a:p>
            <a:pPr marL="457200" indent="-457200"/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Галијум скен</a:t>
            </a:r>
            <a:endParaRPr lang="en-US" sz="24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457200" indent="-457200"/>
            <a:r>
              <a:rPr lang="en-U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PET/CT</a:t>
            </a:r>
          </a:p>
        </p:txBody>
      </p:sp>
    </p:spTree>
  </p:cSld>
  <p:clrMapOvr>
    <a:masterClrMapping/>
  </p:clrMapOvr>
  <p:transition spd="med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8"/>
          </a:xfrm>
        </p:spPr>
        <p:txBody>
          <a:bodyPr/>
          <a:lstStyle/>
          <a:p>
            <a:r>
              <a:rPr lang="sr-Cyrl-CS" sz="3200" dirty="0">
                <a:latin typeface="Calibri Light" panose="020F0302020204030204" pitchFamily="34" charset="0"/>
                <a:cs typeface="Calibri Light" panose="020F0302020204030204" pitchFamily="34" charset="0"/>
              </a:rPr>
              <a:t>Технике визуелизације</a:t>
            </a:r>
            <a:endParaRPr 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" name="Picture 6" descr="multiple m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42910" y="1214422"/>
            <a:ext cx="3500462" cy="2357454"/>
          </a:xfrm>
          <a:noFill/>
          <a:ln/>
        </p:spPr>
      </p:pic>
      <p:pic>
        <p:nvPicPr>
          <p:cNvPr id="6" name="Picture 6" descr="multiple m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1214422"/>
            <a:ext cx="3429024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214942" y="3929066"/>
            <a:ext cx="34290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Остеолиза у мултиплом мијелому</a:t>
            </a:r>
            <a:endParaRPr lang="en-US" sz="2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3786190"/>
            <a:ext cx="357190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1857356" y="6286520"/>
            <a:ext cx="13573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CS" sz="2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лимфом</a:t>
            </a:r>
            <a:endParaRPr lang="en-US" sz="2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6"/>
          <p:cNvSpPr>
            <a:spLocks noChangeArrowheads="1"/>
          </p:cNvSpPr>
          <p:nvPr/>
        </p:nvSpPr>
        <p:spPr bwMode="auto">
          <a:xfrm>
            <a:off x="285720" y="857232"/>
            <a:ext cx="8535988" cy="5743575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0" lvl="1" algn="just">
              <a:buClr>
                <a:srgbClr val="FF7575"/>
              </a:buClr>
            </a:pPr>
            <a:endParaRPr lang="sr-Cyrl-CS" sz="2400" dirty="0"/>
          </a:p>
          <a:p>
            <a:pPr marL="0" lvl="1" algn="just">
              <a:buClr>
                <a:srgbClr val="FF7575"/>
              </a:buClr>
            </a:pPr>
            <a:endParaRPr lang="sr-Cyrl-CS" sz="2400" dirty="0"/>
          </a:p>
          <a:p>
            <a:pPr marL="0" lvl="1" algn="just">
              <a:buClr>
                <a:srgbClr val="FF7575"/>
              </a:buClr>
            </a:pPr>
            <a:endParaRPr lang="sr-Cyrl-CS" sz="2400" dirty="0"/>
          </a:p>
          <a:p>
            <a:pPr marL="0" lvl="1" algn="just">
              <a:buClr>
                <a:srgbClr val="FF7575"/>
              </a:buClr>
            </a:pPr>
            <a:endParaRPr lang="sr-Cyrl-CS" sz="2400" dirty="0"/>
          </a:p>
          <a:p>
            <a:pPr marL="0" lvl="1" algn="just">
              <a:buClr>
                <a:srgbClr val="FF7575"/>
              </a:buClr>
            </a:pPr>
            <a:endParaRPr lang="sr-Cyrl-CS" sz="2400" dirty="0"/>
          </a:p>
          <a:p>
            <a:pPr marL="0" lvl="1" algn="just">
              <a:buClr>
                <a:srgbClr val="FF7575"/>
              </a:buClr>
            </a:pPr>
            <a:endParaRPr lang="sr-Cyrl-CS" sz="2400" dirty="0"/>
          </a:p>
          <a:p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CML</a:t>
            </a: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(Philadelphia </a:t>
            </a: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хромозом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  <a:r>
              <a:rPr lang="sr-Cyrl-R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-нема хередитарности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sr-Cyrl-R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није разјашњена улога</a:t>
            </a:r>
          </a:p>
          <a:p>
            <a:r>
              <a:rPr lang="sr-Cyrl-R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ендогених фактора</a:t>
            </a:r>
          </a:p>
          <a:p>
            <a:r>
              <a:rPr lang="sr-Latn-R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CLL </a:t>
            </a:r>
            <a:r>
              <a:rPr lang="sr-Cyrl-R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фамилијарна болест код 2%</a:t>
            </a:r>
          </a:p>
          <a:p>
            <a:r>
              <a:rPr lang="sr-Cyrl-R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Генетска предиспизиција (ММ, М. </a:t>
            </a:r>
            <a:r>
              <a:rPr lang="sr-Latn-R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Hodgkin)</a:t>
            </a:r>
            <a:endParaRPr lang="en-U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U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lvl="0"/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Хемофилија А, Б, Ц,</a:t>
            </a:r>
          </a:p>
          <a:p>
            <a:pPr lvl="0"/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von </a:t>
            </a:r>
            <a:r>
              <a:rPr lang="en-US" sz="2000" dirty="0" err="1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Willebrand</a:t>
            </a:r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-ова болест</a:t>
            </a:r>
            <a:endParaRPr lang="en-U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lvl="0"/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Анемија српастих ћелија</a:t>
            </a:r>
          </a:p>
          <a:p>
            <a:pPr lvl="0"/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Таласемија </a:t>
            </a:r>
          </a:p>
          <a:p>
            <a:pPr lvl="0"/>
            <a:endParaRPr lang="sr-Cyrl-C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lvl="0"/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                   Социјално- епидемиолошка анкета</a:t>
            </a:r>
          </a:p>
          <a:p>
            <a:pPr lvl="0"/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Пушење </a:t>
            </a:r>
          </a:p>
          <a:p>
            <a:pPr lvl="0"/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Алкохол (дефицит витамина Б12)</a:t>
            </a:r>
          </a:p>
          <a:p>
            <a:pPr lvl="0"/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Дијета (дефицит гвожђа, дефицит витамина Б12)</a:t>
            </a:r>
            <a:endParaRPr lang="en-US" sz="2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lvl="0"/>
            <a:r>
              <a:rPr lang="sr-Cyrl-C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Порекло (Медитеран таласемија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).</a:t>
            </a:r>
          </a:p>
          <a:p>
            <a:pPr lvl="1" algn="just">
              <a:buClr>
                <a:srgbClr val="FF7575"/>
              </a:buClr>
              <a:buFont typeface="Wingdings" pitchFamily="2" charset="2"/>
              <a:buChar char="è"/>
            </a:pPr>
            <a:endParaRPr lang="sr-Latn-CS" sz="2000" b="1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lvl="1" algn="just">
              <a:buClr>
                <a:srgbClr val="FF7575"/>
              </a:buClr>
              <a:buFont typeface="Wingdings" pitchFamily="2" charset="2"/>
              <a:buNone/>
            </a:pPr>
            <a:endParaRPr lang="sr-Latn-CS" sz="2400" b="1" dirty="0"/>
          </a:p>
          <a:p>
            <a:pPr lvl="1" algn="just">
              <a:buClr>
                <a:srgbClr val="FF7575"/>
              </a:buClr>
              <a:buFont typeface="Wingdings" pitchFamily="2" charset="2"/>
              <a:buNone/>
            </a:pPr>
            <a:endParaRPr lang="sr-Latn-CS" sz="1600" b="1" dirty="0"/>
          </a:p>
          <a:p>
            <a:pPr lvl="1" algn="just">
              <a:buClr>
                <a:srgbClr val="FF7575"/>
              </a:buClr>
              <a:buFont typeface="Wingdings" pitchFamily="2" charset="2"/>
              <a:buNone/>
            </a:pPr>
            <a:endParaRPr lang="sr-Latn-CS" sz="1600" b="1" dirty="0"/>
          </a:p>
          <a:p>
            <a:pPr lvl="1" algn="just">
              <a:buClr>
                <a:srgbClr val="FF7575"/>
              </a:buClr>
              <a:buFont typeface="Wingdings" pitchFamily="2" charset="2"/>
              <a:buNone/>
            </a:pPr>
            <a:endParaRPr lang="sr-Latn-CS" sz="1600" b="1" dirty="0"/>
          </a:p>
          <a:p>
            <a:pPr lvl="1" algn="just">
              <a:buClr>
                <a:srgbClr val="FF7575"/>
              </a:buClr>
              <a:buFont typeface="Wingdings" pitchFamily="2" charset="2"/>
              <a:buNone/>
            </a:pPr>
            <a:endParaRPr lang="sr-Latn-CS" sz="1600" b="1" dirty="0"/>
          </a:p>
          <a:p>
            <a:pPr lvl="1" algn="just">
              <a:buClr>
                <a:srgbClr val="FF7575"/>
              </a:buClr>
              <a:buFont typeface="Wingdings" pitchFamily="2" charset="2"/>
              <a:buNone/>
            </a:pPr>
            <a:endParaRPr lang="sr-Latn-CS" sz="1600" b="1" dirty="0"/>
          </a:p>
          <a:p>
            <a:pPr lvl="1" algn="just">
              <a:buClr>
                <a:srgbClr val="FF7575"/>
              </a:buClr>
              <a:buFont typeface="Wingdings" pitchFamily="2" charset="2"/>
              <a:buNone/>
            </a:pPr>
            <a:endParaRPr lang="sr-Latn-CS" sz="1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000100" y="214290"/>
            <a:ext cx="6929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C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АНАМНЕЗА</a:t>
            </a:r>
          </a:p>
        </p:txBody>
      </p:sp>
      <p:sp>
        <p:nvSpPr>
          <p:cNvPr id="5" name="Rectangle 4"/>
          <p:cNvSpPr/>
          <p:nvPr/>
        </p:nvSpPr>
        <p:spPr>
          <a:xfrm>
            <a:off x="2994224" y="928670"/>
            <a:ext cx="29498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ctr">
              <a:buClr>
                <a:srgbClr val="FF7575"/>
              </a:buClr>
            </a:pPr>
            <a:r>
              <a:rPr lang="sr-Cyrl-CS" sz="24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Породична анамнеза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112713" y="0"/>
            <a:ext cx="8229600" cy="1143000"/>
          </a:xfrm>
        </p:spPr>
        <p:txBody>
          <a:bodyPr/>
          <a:lstStyle/>
          <a:p>
            <a:r>
              <a:rPr lang="sr-Cyrl-RS" altLang="en-US" sz="32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Анамнеза код оболелих од анемије</a:t>
            </a:r>
            <a:endParaRPr lang="en-US" altLang="en-US" sz="32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138113" y="908050"/>
            <a:ext cx="9036050" cy="6049963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sr-Cyrl-RS" altLang="en-US" sz="1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Порекло пацијента, </a:t>
            </a:r>
          </a:p>
          <a:p>
            <a:pPr marL="0" indent="0">
              <a:buFontTx/>
              <a:buNone/>
            </a:pPr>
            <a:r>
              <a:rPr lang="sr-Cyrl-RS" altLang="en-US" sz="1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Постојање фактора - покретача (грозница, узимање лекова, вироза),  </a:t>
            </a:r>
          </a:p>
          <a:p>
            <a:pPr marL="0" indent="0">
              <a:buFontTx/>
              <a:buNone/>
            </a:pPr>
            <a:r>
              <a:rPr lang="sr-Cyrl-RS" altLang="en-US" sz="1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Прехрамбене навике, </a:t>
            </a:r>
          </a:p>
          <a:p>
            <a:pPr marL="0" indent="0">
              <a:buFontTx/>
              <a:buNone/>
            </a:pPr>
            <a:r>
              <a:rPr lang="sr-Cyrl-RS" altLang="en-US" sz="1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Трајање симптома и њихово појављивање - постепено или нагло, </a:t>
            </a:r>
          </a:p>
          <a:p>
            <a:pPr marL="0" indent="0">
              <a:buFontTx/>
              <a:buNone/>
            </a:pPr>
            <a:r>
              <a:rPr lang="sr-Cyrl-RS" altLang="en-US" sz="1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Породична анамнеза - жутица, холелитијаза, спленектомија, постојање неког поремећаја хемостазе,  </a:t>
            </a:r>
          </a:p>
          <a:p>
            <a:pPr marL="0" indent="0">
              <a:buFontTx/>
              <a:buNone/>
            </a:pPr>
            <a:r>
              <a:rPr lang="sr-Cyrl-RS" altLang="en-US" sz="1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Занимање, навике, хобији (лекови, хемикалије-хемолитичка или апластичн</a:t>
            </a:r>
            <a:r>
              <a:rPr lang="sr-Latn-RS" altLang="en-US" sz="1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</a:t>
            </a:r>
            <a:r>
              <a:rPr lang="sr-Cyrl-RS" altLang="en-US" sz="1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а.) </a:t>
            </a:r>
          </a:p>
          <a:p>
            <a:pPr marL="0" indent="0">
              <a:buFontTx/>
              <a:buNone/>
            </a:pPr>
            <a:r>
              <a:rPr lang="sr-Cyrl-RS" altLang="en-US" sz="1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Социјалне навике - узимање алкохола, путовања </a:t>
            </a:r>
          </a:p>
          <a:p>
            <a:pPr marL="0" indent="0">
              <a:buFontTx/>
              <a:buNone/>
            </a:pPr>
            <a:r>
              <a:rPr lang="sr-Cyrl-RS" altLang="en-US" sz="1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Промене у телесној тежини, </a:t>
            </a:r>
          </a:p>
          <a:p>
            <a:pPr marL="0" indent="0">
              <a:buFontTx/>
              <a:buNone/>
            </a:pPr>
            <a:r>
              <a:rPr lang="sr-Cyrl-RS" altLang="en-US" sz="1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Пецкање у језику, пуцање ноктију, </a:t>
            </a:r>
          </a:p>
          <a:p>
            <a:pPr marL="0" indent="0">
              <a:buFontTx/>
              <a:buNone/>
            </a:pPr>
            <a:r>
              <a:rPr lang="sr-Cyrl-RS" altLang="en-US" sz="1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Пром</a:t>
            </a:r>
            <a:r>
              <a:rPr lang="sr-Latn-RS" altLang="en-US" sz="1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</a:t>
            </a:r>
            <a:r>
              <a:rPr lang="sr-Cyrl-RS" altLang="en-US" sz="1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не у изгледу столице (код неоплазија колона и ректума), количина крви </a:t>
            </a:r>
          </a:p>
          <a:p>
            <a:pPr marL="0" indent="0">
              <a:buFontTx/>
              <a:buNone/>
            </a:pPr>
            <a:r>
              <a:rPr lang="sr-Cyrl-RS" altLang="en-US" sz="1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Менструална крварења код жена</a:t>
            </a:r>
          </a:p>
          <a:p>
            <a:pPr marL="0" indent="0">
              <a:buFontTx/>
              <a:buNone/>
            </a:pPr>
            <a:r>
              <a:rPr lang="sr-Cyrl-RS" altLang="en-US" sz="1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Повишена Т0 (неоплазија или СБВТ)</a:t>
            </a:r>
          </a:p>
          <a:p>
            <a:pPr marL="0" indent="0">
              <a:buFontTx/>
              <a:buNone/>
            </a:pPr>
            <a:r>
              <a:rPr lang="sr-Cyrl-RS" altLang="en-US" sz="1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Болови у листовима, парестезије или тешкоће у ходању (пернициозна анемија</a:t>
            </a:r>
            <a:r>
              <a:rPr lang="sr-Latn-RS" altLang="en-US" sz="1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  <a:endParaRPr lang="sr-Cyrl-RS" altLang="en-US" sz="18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FontTx/>
              <a:buNone/>
            </a:pPr>
            <a:r>
              <a:rPr lang="sr-Cyrl-RS" altLang="en-US" sz="1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Абнормална боја урина сугерише присуство крви (или хемоглобина), тамнији урин (уробилиноген)  </a:t>
            </a:r>
            <a:endParaRPr lang="sr-Latn-RS" altLang="en-US" sz="18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FontTx/>
              <a:buNone/>
            </a:pPr>
            <a:r>
              <a:rPr lang="sr-Cyrl-RS" altLang="en-US" sz="18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Присуство симптома конкомитантног обољења (ХРИ, болест јетре, хронична инфекција, ендокринопатија, малигнитет) </a:t>
            </a:r>
            <a:endParaRPr lang="en-US" altLang="en-US" sz="18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9808853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1143000"/>
          </a:xfrm>
        </p:spPr>
        <p:txBody>
          <a:bodyPr/>
          <a:lstStyle/>
          <a:p>
            <a:r>
              <a:rPr lang="sr-Cyrl-CS" sz="4000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Физикални преглед</a:t>
            </a:r>
            <a:endParaRPr lang="en-US" sz="4000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910" y="2428868"/>
            <a:ext cx="8229600" cy="4214842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sr-Cyrl-CS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Инспекција</a:t>
            </a:r>
          </a:p>
          <a:p>
            <a:pPr marL="514350" indent="-514350">
              <a:buFont typeface="+mj-lt"/>
              <a:buAutoNum type="arabicPeriod"/>
            </a:pPr>
            <a:r>
              <a:rPr lang="sr-Cyrl-CS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Перкусија </a:t>
            </a:r>
          </a:p>
          <a:p>
            <a:pPr marL="514350" indent="-514350">
              <a:buFont typeface="+mj-lt"/>
              <a:buAutoNum type="arabicPeriod"/>
            </a:pPr>
            <a:r>
              <a:rPr lang="sr-Cyrl-CS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Палпација</a:t>
            </a:r>
          </a:p>
          <a:p>
            <a:pPr marL="514350" indent="-514350">
              <a:buFont typeface="+mj-lt"/>
              <a:buAutoNum type="arabicPeriod"/>
            </a:pPr>
            <a:r>
              <a:rPr lang="sr-Cyrl-CS" dirty="0">
                <a:solidFill>
                  <a:schemeClr val="accent6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Аускултација</a:t>
            </a:r>
            <a:endParaRPr lang="en-US" dirty="0">
              <a:solidFill>
                <a:schemeClr val="accent6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</p:cSld>
  <p:clrMapOvr>
    <a:masterClrMapping/>
  </p:clrMapOvr>
  <p:transition spd="med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9|1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7|0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2|5.4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10510</TotalTime>
  <Words>3209</Words>
  <Application>Microsoft Office PowerPoint</Application>
  <PresentationFormat>On-screen Show (4:3)</PresentationFormat>
  <Paragraphs>643</Paragraphs>
  <Slides>68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68</vt:i4>
      </vt:variant>
    </vt:vector>
  </HeadingPairs>
  <TitlesOfParts>
    <vt:vector size="76" baseType="lpstr">
      <vt:lpstr>Arial</vt:lpstr>
      <vt:lpstr>Calibri Light</vt:lpstr>
      <vt:lpstr>Courier New</vt:lpstr>
      <vt:lpstr>新細明體</vt:lpstr>
      <vt:lpstr>Tahoma</vt:lpstr>
      <vt:lpstr>Times New Roman</vt:lpstr>
      <vt:lpstr>Wingdings</vt:lpstr>
      <vt:lpstr>Default Design</vt:lpstr>
      <vt:lpstr>   ПРОПЕДЕВТИКА ХЕМАТОПОЕЗНОГ СИСТЕМА  </vt:lpstr>
      <vt:lpstr>PowerPoint Presentation</vt:lpstr>
      <vt:lpstr>PowerPoint Presentation</vt:lpstr>
      <vt:lpstr>Pel-Ebstein-ов тип кривуље (М.Hodgkin)</vt:lpstr>
      <vt:lpstr>PowerPoint Presentation</vt:lpstr>
      <vt:lpstr>PowerPoint Presentation</vt:lpstr>
      <vt:lpstr>PowerPoint Presentation</vt:lpstr>
      <vt:lpstr>Анамнеза код оболелих од анемије</vt:lpstr>
      <vt:lpstr>Физикални преглед</vt:lpstr>
      <vt:lpstr>PowerPoint Presentation</vt:lpstr>
      <vt:lpstr>Симптоми и знаци анемије</vt:lpstr>
      <vt:lpstr>Клиничка слика сидеропенијске анемије</vt:lpstr>
      <vt:lpstr>Клиничка слика пернициозне анемије</vt:lpstr>
      <vt:lpstr>Физикални преглед оболелих од анемије</vt:lpstr>
      <vt:lpstr>PowerPoint Presentation</vt:lpstr>
      <vt:lpstr>Еритроцитоза</vt:lpstr>
      <vt:lpstr>Еритроцитоза</vt:lpstr>
      <vt:lpstr>Хипервискозни синдром </vt:lpstr>
      <vt:lpstr>Симптоми и знаци поремећаја леукоцита</vt:lpstr>
      <vt:lpstr>Симптоми и знаци поремећаја леукоцита</vt:lpstr>
      <vt:lpstr>Симптоми и знаци хеморагијског синдрома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Хеморагијске дерматолошке лезије- пурпура</vt:lpstr>
      <vt:lpstr>PowerPoint Presentation</vt:lpstr>
      <vt:lpstr>Знаци хеморагијског синдрома</vt:lpstr>
      <vt:lpstr>Карактеристике крварења код хемофилије</vt:lpstr>
      <vt:lpstr>Хемофилија А </vt:lpstr>
      <vt:lpstr>Хемофилија А </vt:lpstr>
      <vt:lpstr>Von Willebrand-ова бoлест: клиничка слика</vt:lpstr>
      <vt:lpstr>PowerPoint Presentation</vt:lpstr>
      <vt:lpstr>Физикални преглед главе и врата </vt:lpstr>
      <vt:lpstr>Физикални преглед главе и врата</vt:lpstr>
      <vt:lpstr>Физикални преглед главе и врата</vt:lpstr>
      <vt:lpstr>Физикални преглед главе и врата</vt:lpstr>
      <vt:lpstr>Физикални преглед главе и врата</vt:lpstr>
      <vt:lpstr>PowerPoint Presentation</vt:lpstr>
      <vt:lpstr>Физикални преглед лимфних чворова</vt:lpstr>
      <vt:lpstr>Физикални преглед лимфних чворова</vt:lpstr>
      <vt:lpstr>Групе лимфних чворова у телу</vt:lpstr>
      <vt:lpstr>Лимфне жлезде врата доступне палпацији</vt:lpstr>
      <vt:lpstr>Технике палпације лимфних чворова</vt:lpstr>
      <vt:lpstr>Палпација лимфних жлезда врата</vt:lpstr>
      <vt:lpstr>Палпација лимфних жлезда аксиле</vt:lpstr>
      <vt:lpstr>Пaлпација лимфних жлезда ингвинума</vt:lpstr>
      <vt:lpstr>PowerPoint Presentation</vt:lpstr>
      <vt:lpstr>PowerPoint Presentation</vt:lpstr>
      <vt:lpstr>Физикални преглед слезине</vt:lpstr>
      <vt:lpstr>Физикални преглед слезине</vt:lpstr>
      <vt:lpstr>Физикални преглед слезине</vt:lpstr>
      <vt:lpstr>Физикални преглед слезине</vt:lpstr>
      <vt:lpstr>Палпација слезине</vt:lpstr>
      <vt:lpstr>PowerPoint Presentation</vt:lpstr>
      <vt:lpstr>Физикални преглед екстремитета </vt:lpstr>
      <vt:lpstr>Кожне промене код лимфома </vt:lpstr>
      <vt:lpstr>Кожне промене код лимфома </vt:lpstr>
      <vt:lpstr>Допунске дијагностичке процедуре у хематологији </vt:lpstr>
      <vt:lpstr>PowerPoint Presentation</vt:lpstr>
      <vt:lpstr>Испитивање костне сржи  </vt:lpstr>
      <vt:lpstr>PowerPoint Presentation</vt:lpstr>
      <vt:lpstr>Испитивање хемостазе</vt:lpstr>
      <vt:lpstr>Лабораторијска дијагностика тромбофилије</vt:lpstr>
      <vt:lpstr>PowerPoint Presentation</vt:lpstr>
      <vt:lpstr>Технике визуелизације</vt:lpstr>
      <vt:lpstr>Технике визуелизације</vt:lpstr>
    </vt:vector>
  </TitlesOfParts>
  <Company>Medicinski fakultet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MESTO PIOGLITAZONA U INDIVIDUALIZACIJI TERAPIJE DIABETES MELLITUS-a TIP 2</dc:title>
  <dc:creator>Bife</dc:creator>
  <cp:lastModifiedBy>Korisnik</cp:lastModifiedBy>
  <cp:revision>730</cp:revision>
  <dcterms:created xsi:type="dcterms:W3CDTF">2013-06-10T05:47:10Z</dcterms:created>
  <dcterms:modified xsi:type="dcterms:W3CDTF">2023-09-01T12:37:24Z</dcterms:modified>
</cp:coreProperties>
</file>